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FF56A24-29A8-46CF-91C3-9F5EB8599486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A600D8-1D2C-4E56-BCAB-215BBC195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A5C0-38C1-45D3-9C82-EF0418BB4415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1743-1075-4191-9597-7A7F8268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CA22E-49E1-4FA4-947F-6639A6616CE8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9986-2B33-413E-9FE1-8547599B7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3983-E64F-40F9-8C10-6FC021FAEF90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3BBAB-D078-4B3B-96E6-F45B33FD6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0FB42-F12F-44D0-AADA-8E37422A67F4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6CD03-B2DD-4610-BF99-05D52A38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B17C-8D6E-4376-9EBA-7CFF9E405351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5848-8FF8-4E82-9F10-06FB5873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AFC1-89BB-4DA7-9752-6278AB495B6C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25320E6-7E35-4AD0-ABBC-7CF5FABB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DE8D-DC0A-47AA-A1ED-69C653899F99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1C9B-66EE-48EE-B0B2-70641B4E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E6D6-68EA-4E42-B7D5-D99323FAFD0A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AC84-253E-4D7A-8834-792F5EF34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C1067EF-E0FF-415D-91B4-6FFF3A9700C8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B0AB16C-82B6-4C11-B11E-90747643A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C5F8F39-AC7C-4ECB-93B7-56DBA4FD466B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4BC2DF1-29C1-4DB3-8536-0AE2C1A4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0D2709-D66C-4BA5-8D1D-7B6B93283DBD}" type="datetimeFigureOut">
              <a:rPr lang="en-US"/>
              <a:pPr>
                <a:defRPr/>
              </a:pPr>
              <a:t>2/9/2014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BFCF2-3863-41C4-B863-A4E31922E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ulmonolog.com/drugs/tsefalosporiny" TargetMode="External"/><Relationship Id="rId2" Type="http://schemas.openxmlformats.org/officeDocument/2006/relationships/hyperlink" Target="http://pulmonolog.com/drugs/penitsillin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lmonolog.com/drugs/monobaktamy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drugs/tiena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drugs/merone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lmonolog.com/drugs/meronem" TargetMode="External"/><Relationship Id="rId2" Type="http://schemas.openxmlformats.org/officeDocument/2006/relationships/hyperlink" Target="http://pulmonolog.com/drugs/tien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lmonolog.com/drugs/tsefalosporiny" TargetMode="External"/><Relationship Id="rId4" Type="http://schemas.openxmlformats.org/officeDocument/2006/relationships/hyperlink" Target="http://pulmonolog.com/drugs/penitsillin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content/vozbuditel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ulmonolog.com/content/streptococcus-pneumoniae" TargetMode="External"/><Relationship Id="rId7" Type="http://schemas.openxmlformats.org/officeDocument/2006/relationships/hyperlink" Target="http://pulmonolog.com/content/pseudomonas-aeruginosa" TargetMode="External"/><Relationship Id="rId2" Type="http://schemas.openxmlformats.org/officeDocument/2006/relationships/hyperlink" Target="http://pulmonolog.com/content/vozbudite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lmonolog.com/content/haemophilus-influenzae" TargetMode="External"/><Relationship Id="rId5" Type="http://schemas.openxmlformats.org/officeDocument/2006/relationships/hyperlink" Target="http://pulmonolog.com/content/klebsiella-spp" TargetMode="External"/><Relationship Id="rId4" Type="http://schemas.openxmlformats.org/officeDocument/2006/relationships/hyperlink" Target="http://pulmonolog.com/content/escherichia-col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content/pseudomonas-aeruginos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838200"/>
            <a:ext cx="8229600" cy="13985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smtClean="0">
                <a:ln>
                  <a:noFill/>
                </a:ln>
                <a:effectLst/>
              </a:rPr>
              <a:t>ГБУ РО «ГКБ №8»</a:t>
            </a:r>
            <a:br>
              <a:rPr lang="ru-RU" sz="2800" smtClean="0">
                <a:ln>
                  <a:noFill/>
                </a:ln>
                <a:effectLst/>
              </a:rPr>
            </a:br>
            <a:r>
              <a:rPr lang="ru-RU" sz="2800" smtClean="0">
                <a:ln>
                  <a:noFill/>
                </a:ln>
                <a:effectLst/>
              </a:rPr>
              <a:t>Формулярный комитет</a:t>
            </a:r>
            <a:br>
              <a:rPr lang="ru-RU" sz="2800" smtClean="0">
                <a:ln>
                  <a:noFill/>
                </a:ln>
                <a:effectLst/>
              </a:rPr>
            </a:br>
            <a:r>
              <a:rPr lang="ru-RU" sz="2800" smtClean="0">
                <a:ln>
                  <a:noFill/>
                </a:ln>
                <a:effectLst/>
              </a:rPr>
              <a:t>Экспертный совет</a:t>
            </a:r>
            <a:br>
              <a:rPr lang="ru-RU" sz="2800" smtClean="0">
                <a:ln>
                  <a:noFill/>
                </a:ln>
                <a:effectLst/>
              </a:rPr>
            </a:br>
            <a:r>
              <a:rPr lang="ru-RU" sz="2800" smtClean="0">
                <a:ln>
                  <a:noFill/>
                </a:ln>
                <a:effectLst/>
              </a:rPr>
              <a:t>Проект «Врач и лекарство»</a:t>
            </a:r>
          </a:p>
        </p:txBody>
      </p:sp>
      <p:sp>
        <p:nvSpPr>
          <p:cNvPr id="4301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2514600"/>
            <a:ext cx="8229600" cy="2590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4000" smtClean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6000" i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Карбапенемы</a:t>
            </a:r>
          </a:p>
        </p:txBody>
      </p:sp>
      <p:sp>
        <p:nvSpPr>
          <p:cNvPr id="1331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2438400" y="5486400"/>
            <a:ext cx="5334000" cy="1120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600" smtClean="0"/>
              <a:t>Подготовила: Збарская О. М.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/>
              <a:t>        	Рязань,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/>
          <a:lstStyle/>
          <a:p>
            <a:pPr eaLnBrk="1" hangingPunct="1"/>
            <a:r>
              <a:rPr lang="ru-RU" sz="2600" i="1" smtClean="0"/>
              <a:t>ЦНС</a:t>
            </a:r>
            <a:r>
              <a:rPr lang="ru-RU" sz="2600" smtClean="0"/>
              <a:t>: головокружение, нарушения сознания, тремор, судороги (как правило, только при использовании имипенема).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Меры помощи: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smtClean="0"/>
              <a:t>при развитии выраженного тремора или судорог необходимо уменьшить дозу имипенема или отменить его, в качестве противосудорожных препаратов следует использовать бензодиазепины (диазепам).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400" smtClean="0"/>
          </a:p>
          <a:p>
            <a:pPr eaLnBrk="1" hangingPunct="1"/>
            <a:r>
              <a:rPr lang="ru-RU" sz="2600" i="1" smtClean="0"/>
              <a:t>Другие</a:t>
            </a:r>
            <a:r>
              <a:rPr lang="ru-RU" sz="2600" smtClean="0"/>
              <a:t>: гипотензия (чаще при быстром внутривенном введении).</a:t>
            </a:r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Показания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Тяжелые инфекции, преимущественно нозокомиальные, вызванные полирезистентной и смешанной микрофлорой: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инфекции НДП (пневмония, абсцесс легкого, эмпиема плевры);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осложненные инфекции МВП;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интраабдоминальные инфекции;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инфекции органов малого таза;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сепсис;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инфекции кожи и мягких тканей;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инфекции костей и суставов (только имипенем);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эндокардит (только имипенем).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Бактериальные инфекции у пациентов с нейтропенией.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Менингит (только меропенем).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575" y="508876"/>
            <a:ext cx="8229600" cy="933473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Противопоказания</a:t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300" i="1" smtClean="0"/>
              <a:t>Аллергическая реакция на карбапенемы</a:t>
            </a:r>
            <a:r>
              <a:rPr lang="ru-RU" sz="2300" smtClean="0"/>
              <a:t>. Имипенем/циластатин нельзя применять также при аллергической реакции на циластатин.</a:t>
            </a:r>
            <a:br>
              <a:rPr lang="ru-RU" sz="2300" smtClean="0"/>
            </a:br>
            <a:r>
              <a:rPr lang="ru-RU" sz="2300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Предупреждения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300" smtClean="0"/>
              <a:t>Аллергические реакции являются перекрестными ко всем карбапенемам, а у 50% пациентов возможна перекрестная аллергия с пенициллинами.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300" smtClean="0"/>
          </a:p>
          <a:p>
            <a:pPr eaLnBrk="1" hangingPunct="1">
              <a:lnSpc>
                <a:spcPct val="80000"/>
              </a:lnSpc>
            </a:pPr>
            <a:r>
              <a:rPr lang="ru-RU" sz="2300" i="1" smtClean="0"/>
              <a:t>Нейротоксичность</a:t>
            </a:r>
            <a:r>
              <a:rPr lang="ru-RU" sz="2300" smtClean="0"/>
              <a:t>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300" smtClean="0"/>
              <a:t>     Имипенем (но не меропенем) проявляет конкурентный антагонизм с ГАМК, поэтому может оказывать дозозависимое стимулирующее действие на ЦНС, следствием которого являются тремор или судороги. Риск судорог возрастает у пациентов с черепномозговой травмой, инсультом, эпилепсией, почечной недостаточностью и у людей пожилого возраста. Имипенем не применяется для лечения менингита.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6575" y="438150"/>
            <a:ext cx="8229600" cy="9517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Противопоказания</a:t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152400" y="762000"/>
            <a:ext cx="8763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300" i="1" smtClean="0"/>
          </a:p>
          <a:p>
            <a:pPr eaLnBrk="1" hangingPunct="1">
              <a:lnSpc>
                <a:spcPct val="80000"/>
              </a:lnSpc>
            </a:pPr>
            <a:r>
              <a:rPr lang="ru-RU" sz="2600" u="sng" smtClean="0"/>
              <a:t>Беременность.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600" smtClean="0"/>
              <a:t>    </a:t>
            </a:r>
            <a:r>
              <a:rPr lang="ru-RU" sz="2400" smtClean="0"/>
              <a:t>Клинические исследования безопасности карбапенемов при беременности не проводили. Их применение у беременных женщин допускается лишь в тех случаях, когда, по мнению врача, возможная польза от применения превышает потенциальный риск.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600" i="1" u="sng" smtClean="0"/>
              <a:t>Кормление грудью</a:t>
            </a:r>
            <a:r>
              <a:rPr lang="ru-RU" sz="2600" u="sng" smtClean="0"/>
              <a:t>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600" smtClean="0"/>
              <a:t>    </a:t>
            </a:r>
            <a:r>
              <a:rPr lang="ru-RU" sz="2400" smtClean="0"/>
              <a:t>Карбапенемы проникают в грудное молоко в незначительных количествах, однако их применение у кормящих женщин нежелательно, за исключением случаев абсолютной необходимости.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i="1" smtClean="0"/>
              <a:t>Педиатрия</a:t>
            </a:r>
            <a:r>
              <a:rPr lang="ru-RU" sz="2800" smtClean="0"/>
              <a:t>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    </a:t>
            </a:r>
            <a:r>
              <a:rPr lang="ru-RU" sz="2400" smtClean="0"/>
              <a:t>У новорожденных величина периода полувыведения имипенема и циластатина выше, чем у взрослых (1,5-2,5 ч и 4,0-8,5 ч соответственно). Эффективность и безопасность меропенема у детей до 3 мес не установлена, поэтому его нельзя использовать в этой возрастной группе.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600" i="1" smtClean="0"/>
              <a:t>Гериатрия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    </a:t>
            </a:r>
            <a:r>
              <a:rPr lang="ru-RU" sz="2400" smtClean="0"/>
              <a:t>У пациентов старше 60-65 лет возрастает риск просудорожной активности имипенема, поэтому требуется соответствующий контроль.</a:t>
            </a:r>
          </a:p>
        </p:txBody>
      </p:sp>
      <p:pic>
        <p:nvPicPr>
          <p:cNvPr id="26626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2423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pPr eaLnBrk="1" hangingPunct="1"/>
            <a:r>
              <a:rPr lang="ru-RU" sz="2600" i="1" smtClean="0"/>
              <a:t>Нарушение функции почек</a:t>
            </a:r>
            <a:r>
              <a:rPr lang="ru-RU" sz="26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Поскольку карбапенемы выводятся из организма почками, у пациентов с нарушением функции почек необходимо корригировать режимы дозирования (см. раздел «Применение АМП у пациентов с почечной и печеночной недостаточностью»).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r>
              <a:rPr lang="ru-RU" sz="2600" i="1" smtClean="0"/>
              <a:t>Нарушение функции печени</a:t>
            </a:r>
            <a:r>
              <a:rPr lang="ru-RU" sz="26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Дозы карбапенемов не требуют корректировки у пациентов с патологией печени, но при этом необходим соответствующий клинический и лабораторный контроль.</a:t>
            </a:r>
          </a:p>
        </p:txBody>
      </p:sp>
      <p:pic>
        <p:nvPicPr>
          <p:cNvPr id="27650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2423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64175"/>
          </a:xfrm>
        </p:spPr>
        <p:txBody>
          <a:bodyPr/>
          <a:lstStyle/>
          <a:p>
            <a:pPr eaLnBrk="1" hangingPunct="1"/>
            <a:r>
              <a:rPr lang="ru-RU" sz="2600" u="sng" smtClean="0"/>
              <a:t>Изменения лабораторных показателей.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sz="2400" smtClean="0"/>
              <a:t>Во время применения карбапенемов возможно временное повышение активности трансаминаз, щелочной фосфатазы и лактатдегидрогеназы, а также увеличение содержания билирубина, мочевины, креатинина в сыворотке крови и, наоборот, уменьшение уровня гемоглобина и гематокрита.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73775"/>
          </a:xfrm>
        </p:spPr>
        <p:txBody>
          <a:bodyPr/>
          <a:lstStyle/>
          <a:p>
            <a:pPr eaLnBrk="1" hangingPunct="1"/>
            <a:r>
              <a:rPr lang="ru-RU" i="1" smtClean="0"/>
              <a:t>Внутривенное введение</a:t>
            </a:r>
            <a:r>
              <a:rPr lang="ru-RU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smtClean="0"/>
              <a:t>В/в введение имипенема необходимо проводить в виде медленной инфузии.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smtClean="0"/>
              <a:t>Дозы 0,125-0,5 г должны вводиться в течение 20-30 мин, 0,75-1,0 г - в течение 40-60 мин. При более быстром введении возрастает риск развития тошноты, рвоты, гипотензии, флебита, тромбофлебита.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smtClean="0"/>
              <a:t>В случае появления тошноты следует уменьшить скорость введения.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2400" smtClean="0"/>
              <a:t>Меропенем можно вводить как в виде инфузии, так и болюсно (в течение 5 мин).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03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Лекарственные взаимодействия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z="2400" smtClean="0"/>
              <a:t>Карбапенемы нельзя применять в сочетании с другими β - Лактамами (</a:t>
            </a:r>
            <a:r>
              <a:rPr lang="ru-RU" sz="2400" smtClean="0">
                <a:hlinkClick r:id="rId2"/>
              </a:rPr>
              <a:t>пенициллинами</a:t>
            </a:r>
            <a:r>
              <a:rPr lang="ru-RU" sz="2400" smtClean="0"/>
              <a:t>, </a:t>
            </a:r>
            <a:r>
              <a:rPr lang="ru-RU" sz="2400" smtClean="0">
                <a:hlinkClick r:id="rId3"/>
              </a:rPr>
              <a:t>цефалоспоринами</a:t>
            </a:r>
            <a:r>
              <a:rPr lang="ru-RU" sz="2400" smtClean="0"/>
              <a:t> или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smtClean="0">
                <a:hlinkClick r:id="rId4"/>
              </a:rPr>
              <a:t>мон</a:t>
            </a:r>
            <a:r>
              <a:rPr lang="ru-RU" sz="2400" smtClean="0">
                <a:latin typeface="Arial" charset="0"/>
                <a:hlinkClick r:id="rId4"/>
              </a:rPr>
              <a:t>о</a:t>
            </a:r>
            <a:r>
              <a:rPr lang="ru-RU" sz="2400" smtClean="0">
                <a:hlinkClick r:id="rId4"/>
              </a:rPr>
              <a:t>бактамами</a:t>
            </a:r>
            <a:r>
              <a:rPr lang="ru-RU" sz="2400" smtClean="0"/>
              <a:t>) ввиду их антагонизма. 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r>
              <a:rPr lang="ru-RU" sz="2400" smtClean="0"/>
              <a:t>Не рекомендуется смешивать карбапенемы в одном шприце или инфузионной системе с другими препаратами.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76200" cy="18891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hlinkClick r:id="rId2"/>
              </a:rPr>
              <a:t>Имипенем</a:t>
            </a:r>
            <a:r>
              <a:rPr lang="ru-RU" sz="2800" smtClean="0"/>
              <a:t>/ циластатин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Порошок д/инф. 0,5 г во флак.</a:t>
            </a:r>
            <a:br>
              <a:rPr lang="ru-RU" sz="2400" smtClean="0"/>
            </a:br>
            <a:r>
              <a:rPr lang="ru-RU" sz="2400" smtClean="0"/>
              <a:t>Порошок д/в/м ин. 0,5 г во флак.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Т½ </a:t>
            </a:r>
            <a:r>
              <a:rPr lang="ru-RU" sz="2400" smtClean="0"/>
              <a:t>1 час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smtClean="0"/>
              <a:t>В/в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Взрослые: 0,5-1,0 г каждые 6-8 ч (но не более 4,0 г/сут)</a:t>
            </a:r>
            <a:br>
              <a:rPr lang="ru-RU" sz="2400" smtClean="0"/>
            </a:br>
            <a:r>
              <a:rPr lang="ru-RU" sz="2400" i="1" smtClean="0"/>
              <a:t>В/м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Взрослые: 0,5-0,75 г каждые 12 ч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 сравнению с меропенемом более активен в отношении грамположительных кокков, но менее активен в отношении грамотрицательных палочек.</a:t>
            </a:r>
            <a:br>
              <a:rPr lang="ru-RU" sz="2400" smtClean="0"/>
            </a:br>
            <a:r>
              <a:rPr lang="ru-RU" sz="2400" smtClean="0"/>
              <a:t>Имеет более широкие показания, но не применяется при менингите.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1" name="Group 2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071813"/>
        </p:xfrm>
        <a:graphic>
          <a:graphicData uri="http://schemas.openxmlformats.org/drawingml/2006/table">
            <a:tbl>
              <a:tblPr/>
              <a:tblGrid>
                <a:gridCol w="762000"/>
                <a:gridCol w="3200400"/>
                <a:gridCol w="1981200"/>
                <a:gridCol w="2286000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VEN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МНН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Торговое 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Форма выпуска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Меропенем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Меронам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Порошок для инъекций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Имипенем + циластатин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Тиенам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Порошок для инъекций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76200" cy="18891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600" smtClean="0">
                <a:hlinkClick r:id="rId2"/>
              </a:rPr>
              <a:t>Меропенем</a:t>
            </a:r>
            <a:endParaRPr lang="ru-RU" sz="2600" smtClean="0"/>
          </a:p>
          <a:p>
            <a:pPr eaLnBrk="1" hangingPunct="1">
              <a:lnSpc>
                <a:spcPct val="80000"/>
              </a:lnSpc>
            </a:pPr>
            <a:endParaRPr lang="ru-RU" sz="26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Порошок  д/инф. 0,5 г; 1,0 г во флак.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Т½ </a:t>
            </a:r>
            <a:r>
              <a:rPr lang="ru-RU" sz="2400" smtClean="0"/>
              <a:t>1 час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В/в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Взрослые: 0,5-1,0 г каждые 8 ч;</a:t>
            </a:r>
            <a:br>
              <a:rPr lang="ru-RU" sz="2400" smtClean="0"/>
            </a:br>
            <a:r>
              <a:rPr lang="ru-RU" sz="2400" smtClean="0"/>
              <a:t>при менингите 2,0 г каждые 8 ч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Отличия от имипенема: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- более активен в отношении грамотрицательных бактерий;</a:t>
            </a:r>
            <a:br>
              <a:rPr lang="ru-RU" sz="2400" smtClean="0"/>
            </a:br>
            <a:r>
              <a:rPr lang="ru-RU" sz="2400" smtClean="0"/>
              <a:t>- менее активен в отношении стафилококков и стрептококков;</a:t>
            </a:r>
            <a:br>
              <a:rPr lang="ru-RU" sz="2400" smtClean="0"/>
            </a:br>
            <a:r>
              <a:rPr lang="ru-RU" sz="2400" smtClean="0"/>
              <a:t>- не инактивируется в почках;</a:t>
            </a:r>
            <a:br>
              <a:rPr lang="ru-RU" sz="2400" smtClean="0"/>
            </a:br>
            <a:r>
              <a:rPr lang="ru-RU" sz="2400" smtClean="0"/>
              <a:t>- не обладает просудорожной активностью;</a:t>
            </a:r>
            <a:br>
              <a:rPr lang="ru-RU" sz="2400" smtClean="0"/>
            </a:br>
            <a:r>
              <a:rPr lang="ru-RU" sz="2400" smtClean="0"/>
              <a:t>- реже вызывает тошноту и рвоту;</a:t>
            </a:r>
            <a:br>
              <a:rPr lang="ru-RU" sz="2400" smtClean="0"/>
            </a:br>
            <a:r>
              <a:rPr lang="ru-RU" sz="2400" smtClean="0"/>
              <a:t>- не применяется при инфекциях костей и суставов, бактериальном эндокардите;</a:t>
            </a:r>
            <a:br>
              <a:rPr lang="ru-RU" sz="2400" smtClean="0"/>
            </a:br>
            <a:r>
              <a:rPr lang="ru-RU" sz="2400" smtClean="0"/>
              <a:t>- не применяется у детей до 3 мес</a:t>
            </a:r>
            <a:br>
              <a:rPr lang="ru-RU" sz="2400" smtClean="0"/>
            </a:br>
            <a:r>
              <a:rPr lang="ru-RU" sz="2400" smtClean="0"/>
              <a:t>- можно вводить болюсно в течение 5 мин</a:t>
            </a:r>
            <a:br>
              <a:rPr lang="ru-RU" sz="2400" smtClean="0"/>
            </a:br>
            <a:r>
              <a:rPr lang="ru-RU" sz="2400" smtClean="0"/>
              <a:t>- нет в/м лекарственной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76200" cy="79851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14700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/>
              <a:t>Спасибо за внимание</a:t>
            </a:r>
          </a:p>
        </p:txBody>
      </p:sp>
      <p:pic>
        <p:nvPicPr>
          <p:cNvPr id="33795" name="Picture 2" descr="http://im0-tub-ru.yandex.net/i?id=182759115-7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http://im8-tub-ru.yandex.net/i?id=405081023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352800"/>
            <a:ext cx="30289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i="1" smtClean="0"/>
              <a:t>Карбапенемы</a:t>
            </a:r>
            <a:r>
              <a:rPr lang="ru-RU" sz="2400" smtClean="0"/>
              <a:t> (</a:t>
            </a:r>
            <a:r>
              <a:rPr lang="ru-RU" sz="2400" smtClean="0">
                <a:solidFill>
                  <a:schemeClr val="tx2"/>
                </a:solidFill>
                <a:hlinkClick r:id="rId2"/>
              </a:rPr>
              <a:t>имипенем</a:t>
            </a:r>
            <a:r>
              <a:rPr lang="ru-RU" sz="2400" smtClean="0">
                <a:solidFill>
                  <a:schemeClr val="tx2"/>
                </a:solidFill>
              </a:rPr>
              <a:t> и </a:t>
            </a:r>
            <a:r>
              <a:rPr lang="ru-RU" sz="2400" smtClean="0">
                <a:solidFill>
                  <a:schemeClr val="tx2"/>
                </a:solidFill>
                <a:hlinkClick r:id="rId3"/>
              </a:rPr>
              <a:t>меропенем</a:t>
            </a:r>
            <a:r>
              <a:rPr lang="ru-RU" sz="2400" smtClean="0"/>
              <a:t>) относятся к β-лактамам. По сравнению с </a:t>
            </a:r>
            <a:r>
              <a:rPr lang="ru-RU" sz="2400" smtClean="0">
                <a:hlinkClick r:id="rId4"/>
              </a:rPr>
              <a:t>пенициллинами</a:t>
            </a:r>
            <a:r>
              <a:rPr lang="ru-RU" sz="2400" smtClean="0"/>
              <a:t> и </a:t>
            </a:r>
            <a:r>
              <a:rPr lang="ru-RU" sz="2400" smtClean="0">
                <a:hlinkClick r:id="rId5"/>
              </a:rPr>
              <a:t>цефалоспоринами</a:t>
            </a:r>
            <a:r>
              <a:rPr lang="ru-RU" sz="2400" smtClean="0"/>
              <a:t>, они более устойчивы к гидролизующему действию бактериальных β-лактамаз, в том числе БЛРС (</a:t>
            </a:r>
            <a:r>
              <a:rPr lang="el-GR" sz="2400" smtClean="0">
                <a:cs typeface="Arial" charset="0"/>
              </a:rPr>
              <a:t>β</a:t>
            </a:r>
            <a:r>
              <a:rPr lang="ru-RU" sz="2400" smtClean="0">
                <a:cs typeface="Arial" charset="0"/>
              </a:rPr>
              <a:t>-лактомазам расширенного спектра)</a:t>
            </a:r>
            <a:r>
              <a:rPr lang="ru-RU" sz="2400" smtClean="0"/>
              <a:t>, и обладают более широким спектром активности.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Применяются при тяжелых инфекциях различной локализации, включая нозокомиальные, чаще как препараты резерва, но при угрожающих жизни инфекциях могут быть рассмотрены в качестве первоочередной эмпирической терапии.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Механизм действия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397375"/>
          </a:xfrm>
        </p:spPr>
        <p:txBody>
          <a:bodyPr/>
          <a:lstStyle/>
          <a:p>
            <a:pPr eaLnBrk="1" hangingPunct="1"/>
            <a:r>
              <a:rPr lang="ru-RU" sz="2400" smtClean="0"/>
              <a:t>Карбапенемы оказывают мощное бактерицидное действие, обусловленное нарушением образования клеточной стенки бактерий.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По сравнению с другими β-лактамами карбапенемы способны быстрее проникать через наружную мембрану </a:t>
            </a:r>
            <a:r>
              <a:rPr lang="ru-RU" sz="2400" smtClean="0">
                <a:hlinkClick r:id="rId2"/>
              </a:rPr>
              <a:t>грамотрицательных бактерий</a:t>
            </a:r>
            <a:r>
              <a:rPr lang="ru-RU" sz="2400" smtClean="0"/>
              <a:t> и, кроме того, оказывать в отношении них выраженный ПАЭ (постантибиотический эффект).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Спектр активности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300" smtClean="0"/>
              <a:t>Карбапенемы действуют на многие </a:t>
            </a:r>
            <a:r>
              <a:rPr lang="ru-RU" sz="2300" smtClean="0">
                <a:hlinkClick r:id="rId2"/>
              </a:rPr>
              <a:t>грамположительные, грамотрицательные</a:t>
            </a:r>
            <a:r>
              <a:rPr lang="ru-RU" sz="2300" smtClean="0"/>
              <a:t> и анаэробные микроорганизмы.</a:t>
            </a:r>
          </a:p>
          <a:p>
            <a:pPr eaLnBrk="1" hangingPunct="1">
              <a:lnSpc>
                <a:spcPct val="80000"/>
              </a:lnSpc>
            </a:pPr>
            <a:r>
              <a:rPr lang="ru-RU" sz="2300" smtClean="0"/>
              <a:t>К карбапенемам чувствительны стафилококки (кроме MRSA), стрептококки, включая </a:t>
            </a:r>
            <a:r>
              <a:rPr lang="ru-RU" sz="2300" smtClean="0">
                <a:hlinkClick r:id="rId3"/>
              </a:rPr>
              <a:t>S. pneumoniae</a:t>
            </a:r>
            <a:r>
              <a:rPr lang="ru-RU" sz="2300" smtClean="0"/>
              <a:t> , гонококки, менингококки. Имипенем действует на E. faecalis.</a:t>
            </a:r>
          </a:p>
          <a:p>
            <a:pPr eaLnBrk="1" hangingPunct="1">
              <a:lnSpc>
                <a:spcPct val="80000"/>
              </a:lnSpc>
            </a:pPr>
            <a:r>
              <a:rPr lang="ru-RU" sz="2300" smtClean="0"/>
              <a:t>Карбапенемы высокоактивны в отношении большинства </a:t>
            </a:r>
            <a:r>
              <a:rPr lang="ru-RU" sz="2300" smtClean="0">
                <a:hlinkClick r:id="rId2"/>
              </a:rPr>
              <a:t>грамотрицательных бактерий</a:t>
            </a:r>
            <a:r>
              <a:rPr lang="ru-RU" sz="2300" smtClean="0"/>
              <a:t> семейства Enterobacteriaceae </a:t>
            </a:r>
            <a:r>
              <a:rPr lang="ru-RU" sz="2300" smtClean="0">
                <a:solidFill>
                  <a:srgbClr val="0099FF"/>
                </a:solidFill>
              </a:rPr>
              <a:t>(</a:t>
            </a:r>
            <a:r>
              <a:rPr lang="ru-RU" sz="2300" smtClean="0">
                <a:solidFill>
                  <a:srgbClr val="0099FF"/>
                </a:solidFill>
                <a:hlinkClick r:id="rId4"/>
              </a:rPr>
              <a:t>кишечная палочка</a:t>
            </a:r>
            <a:r>
              <a:rPr lang="ru-RU" sz="2300" smtClean="0">
                <a:solidFill>
                  <a:srgbClr val="0099FF"/>
                </a:solidFill>
              </a:rPr>
              <a:t>, </a:t>
            </a:r>
            <a:r>
              <a:rPr lang="ru-RU" sz="2300" smtClean="0">
                <a:solidFill>
                  <a:srgbClr val="0099FF"/>
                </a:solidFill>
                <a:hlinkClick r:id="rId5"/>
              </a:rPr>
              <a:t>клебсиелла</a:t>
            </a:r>
            <a:r>
              <a:rPr lang="ru-RU" sz="2300" smtClean="0">
                <a:solidFill>
                  <a:srgbClr val="0099FF"/>
                </a:solidFill>
              </a:rPr>
              <a:t>, протей, энтеробактер, цитробактер, ацинетобактер, морганелла),</a:t>
            </a:r>
            <a:r>
              <a:rPr lang="ru-RU" sz="2300" smtClean="0"/>
              <a:t> в том числе в отношении штаммов, резистентных к цефалоспоринам III-IV поколения и ингибиторозащищенным пенициллинам.</a:t>
            </a:r>
          </a:p>
          <a:p>
            <a:pPr eaLnBrk="1" hangingPunct="1">
              <a:lnSpc>
                <a:spcPct val="80000"/>
              </a:lnSpc>
            </a:pPr>
            <a:r>
              <a:rPr lang="ru-RU" sz="2300" smtClean="0"/>
              <a:t>Несколько ниже активность в отношении протея, серрации, </a:t>
            </a:r>
            <a:r>
              <a:rPr lang="ru-RU" sz="2300" u="sng" smtClean="0">
                <a:solidFill>
                  <a:schemeClr val="hlink"/>
                </a:solidFill>
              </a:rPr>
              <a:t>Haemophilus </a:t>
            </a:r>
            <a:r>
              <a:rPr lang="ru-RU" sz="2300" u="sng" smtClean="0">
                <a:hlinkClick r:id="rId6"/>
              </a:rPr>
              <a:t>influenzae</a:t>
            </a:r>
            <a:r>
              <a:rPr lang="ru-RU" sz="23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300" smtClean="0"/>
              <a:t>Большинство штаммов </a:t>
            </a:r>
            <a:r>
              <a:rPr lang="ru-RU" sz="2300" smtClean="0">
                <a:hlinkClick r:id="rId7"/>
              </a:rPr>
              <a:t>P.aeruginosa</a:t>
            </a:r>
            <a:r>
              <a:rPr lang="ru-RU" sz="2300" smtClean="0"/>
              <a:t> изначально чувствительны, но в процессе применения карбапенемов отмечается нарастание резистентности. </a:t>
            </a:r>
          </a:p>
          <a:p>
            <a:pPr eaLnBrk="1" hangingPunct="1">
              <a:lnSpc>
                <a:spcPct val="80000"/>
              </a:lnSpc>
            </a:pPr>
            <a:endParaRPr 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457200" cy="1127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ru-RU" sz="380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ru-RU" sz="2400" smtClean="0"/>
              <a:t>Карбапенемы высокоактивны в отношении спорообразующих (кроме C.difficile) и неспорообразующих (включая B. fragilis) анаэробов.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Вторичная устойчивость микроорганизмов (кроме P.aeruginosa) к карбапенемам развивается редко.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Для устойчивых возбудителей (кроме </a:t>
            </a:r>
            <a:r>
              <a:rPr lang="ru-RU" sz="2400" smtClean="0">
                <a:hlinkClick r:id="rId2"/>
              </a:rPr>
              <a:t>P.aeruginosa</a:t>
            </a:r>
            <a:r>
              <a:rPr lang="ru-RU" sz="2400" smtClean="0"/>
              <a:t>) характерна перекрестная резистентность к имипенему и меропенему.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Фармакокинетика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Карбапенемы применяются только парентерально.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Хорошо распределяются в организме, создавая терапевтические концентрации во многих тканях и секретах.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При воспалении оболочек мозга проникают через ГЭБ, создавая концентрации в СМЖ, равные 15-20% уровня в плазме крови.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Карбапенемы не метаболизируются, выводятся преимущественно почками в неизмененном виде, поэтому при почечной недостаточности возможно значительное замедление их элиминации.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76200" cy="64611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5105400"/>
          </a:xfrm>
        </p:spPr>
        <p:txBody>
          <a:bodyPr/>
          <a:lstStyle/>
          <a:p>
            <a:pPr eaLnBrk="1" hangingPunct="1"/>
            <a:r>
              <a:rPr lang="ru-RU" sz="2400" smtClean="0"/>
              <a:t>В связи с тем, что имипенем инактивируется в почечных канальцах ферментом дегидропептидазой I и при этом не создается терапевтических концентраций в моче, он используется в комбинации с циластатином, который является селективным ингибитором дегидропептидазы I.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При проведении гемодиализа карбапенемы и циластатин быстро удаляются из крови.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550" y="327819"/>
            <a:ext cx="8229600" cy="875506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Нежелательные реакции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i="1" smtClean="0"/>
              <a:t>Аллергические реакции</a:t>
            </a:r>
            <a:r>
              <a:rPr lang="ru-RU" sz="2600" smtClean="0"/>
              <a:t>: сыпь, крапивница, отек Квинке, лихорадка, бронхоспазм, анафилактический шок.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i="1" smtClean="0"/>
              <a:t>Местные реакции</a:t>
            </a:r>
            <a:r>
              <a:rPr lang="ru-RU" sz="2600" smtClean="0"/>
              <a:t>: флебит, тромбофлебит.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i="1" smtClean="0"/>
              <a:t>ЖКТ</a:t>
            </a:r>
            <a:r>
              <a:rPr lang="ru-RU" sz="2600" smtClean="0"/>
              <a:t>: глоссит, гиперсаливация, тошнота, рвота, в редких случаях антибиотик-ассоциированная диарея, псевдомембранозный колит.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u="sng" smtClean="0"/>
              <a:t>Меры помощи: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при появлении тошноты или рвоты следует уменьшить скорость введения;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при развитии диареи - применять каолин- или аттапульгитсодержащие антидиарейные препараты;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при подозрении на псевдомембранозный колит - отмена карбапенемов, восстановление водно-электролитного баланса, при необходимости - назначение метронидазола или ванкомицина внутрь.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1004</Words>
  <PresentationFormat>Экран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21</vt:i4>
      </vt:variant>
    </vt:vector>
  </HeadingPairs>
  <TitlesOfParts>
    <vt:vector size="34" baseType="lpstr">
      <vt:lpstr>Arial</vt:lpstr>
      <vt:lpstr>Century Gothic</vt:lpstr>
      <vt:lpstr>Wingdings 2</vt:lpstr>
      <vt:lpstr>Verdana</vt:lpstr>
      <vt:lpstr>Calibri</vt:lpstr>
      <vt:lpstr>Wingdings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ГБУ РО «ГКБ №8» Формулярный комитет Экспертный совет Проект «Врач и лекарство»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РО «Городская клиническая больница №8»  Формулярный комитет Экспертный совет  Проект «Врач и лекарство»  Нестероидные противовоспалительные средства   </dc:title>
  <dc:creator>Alexey</dc:creator>
  <cp:lastModifiedBy>User</cp:lastModifiedBy>
  <cp:revision>33</cp:revision>
  <dcterms:created xsi:type="dcterms:W3CDTF">2012-09-29T14:13:46Z</dcterms:created>
  <dcterms:modified xsi:type="dcterms:W3CDTF">2014-02-09T17:52:35Z</dcterms:modified>
</cp:coreProperties>
</file>