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5.xml" ContentType="application/vnd.openxmlformats-officedocument.theme+xml"/>
  <Override PartName="/ppt/slideLayouts/slideLayout39.xml" ContentType="application/vnd.openxmlformats-officedocument.presentationml.slideLayout+xml"/>
  <Override PartName="/ppt/theme/theme6.xml" ContentType="application/vnd.openxmlformats-officedocument.theme+xml"/>
  <Override PartName="/ppt/slideLayouts/slideLayout40.xml" ContentType="application/vnd.openxmlformats-officedocument.presentationml.slideLayout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75" r:id="rId3"/>
    <p:sldMasterId id="2147483688" r:id="rId4"/>
    <p:sldMasterId id="2147483714" r:id="rId5"/>
    <p:sldMasterId id="2147483727" r:id="rId6"/>
    <p:sldMasterId id="2147483729" r:id="rId7"/>
  </p:sldMasterIdLst>
  <p:sldIdLst>
    <p:sldId id="256" r:id="rId8"/>
    <p:sldId id="274" r:id="rId9"/>
    <p:sldId id="275" r:id="rId10"/>
    <p:sldId id="276" r:id="rId11"/>
    <p:sldId id="277" r:id="rId12"/>
    <p:sldId id="278" r:id="rId13"/>
    <p:sldId id="279" r:id="rId14"/>
    <p:sldId id="289" r:id="rId15"/>
    <p:sldId id="282" r:id="rId16"/>
    <p:sldId id="283" r:id="rId17"/>
    <p:sldId id="284" r:id="rId18"/>
    <p:sldId id="285" r:id="rId19"/>
    <p:sldId id="286" r:id="rId20"/>
    <p:sldId id="287" r:id="rId21"/>
    <p:sldId id="288" r:id="rId22"/>
    <p:sldId id="258" r:id="rId23"/>
    <p:sldId id="281" r:id="rId24"/>
    <p:sldId id="290" r:id="rId25"/>
    <p:sldId id="269" r:id="rId26"/>
    <p:sldId id="273" r:id="rId27"/>
    <p:sldId id="270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19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30250" y="1905000"/>
            <a:ext cx="7681913" cy="1523495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30249" y="4344988"/>
            <a:ext cx="7681913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Заголовок и объект">
    <p:bg bwMode="black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1pPr>
            <a:lvl2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2pPr>
            <a:lvl3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3pPr>
            <a:lvl4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4pPr>
            <a:lvl5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Заголовок и объект">
    <p:bg bwMode="black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1pPr>
            <a:lvl2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2pPr>
            <a:lvl3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3pPr>
            <a:lvl4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4pPr>
            <a:lvl5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Текст 6"/>
          <p:cNvSpPr>
            <a:spLocks noGrp="1"/>
          </p:cNvSpPr>
          <p:nvPr>
            <p:ph type="body" sz="quarter" idx="11"/>
          </p:nvPr>
        </p:nvSpPr>
        <p:spPr>
          <a:xfrm>
            <a:off x="0" y="6238875"/>
            <a:ext cx="9144001" cy="619125"/>
          </a:xfrm>
          <a:solidFill>
            <a:srgbClr val="FFFF99"/>
          </a:solidFill>
        </p:spPr>
        <p:txBody>
          <a:bodyPr wrap="square" lIns="152394" tIns="76197" rIns="152394" bIns="76197" anchor="b" anchorCtr="0">
            <a:noAutofit/>
          </a:bodyPr>
          <a:lstStyle>
            <a:lvl1pPr algn="r">
              <a:buFont typeface="Arial" pitchFamily="34" charset="0"/>
              <a:buNone/>
              <a:defRPr>
                <a:solidFill>
                  <a:srgbClr val="000000"/>
                </a:solidFill>
                <a:effectLst/>
                <a:latin typeface="+mj-lt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ролик, видео и прочие особые слайд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 hasCustomPrompt="1"/>
          </p:nvPr>
        </p:nvSpPr>
        <p:spPr>
          <a:xfrm>
            <a:off x="722049" y="2355850"/>
            <a:ext cx="7690114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75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0066FF"/>
                    </a:gs>
                    <a:gs pos="28000">
                      <a:srgbClr val="2E59B0"/>
                    </a:gs>
                    <a:gs pos="62000">
                      <a:srgbClr val="2B395F"/>
                    </a:gs>
                    <a:gs pos="88000">
                      <a:srgbClr val="000000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noProof="0" smtClean="0"/>
              <a:t>щелкните, чтобы…</a:t>
            </a:r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пользуется для слайдов с кодом программного обеспеч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722313" y="1905000"/>
            <a:ext cx="8040688" cy="2117503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30250" y="1905000"/>
            <a:ext cx="7681913" cy="1523495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30249" y="4344988"/>
            <a:ext cx="7681913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ролик, видео и прочие особые слайд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 hasCustomPrompt="1"/>
          </p:nvPr>
        </p:nvSpPr>
        <p:spPr>
          <a:xfrm>
            <a:off x="722049" y="2355850"/>
            <a:ext cx="7690114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75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0066FF"/>
                    </a:gs>
                    <a:gs pos="28000">
                      <a:srgbClr val="2E59B0"/>
                    </a:gs>
                    <a:gs pos="62000">
                      <a:srgbClr val="2B395F"/>
                    </a:gs>
                    <a:gs pos="88000">
                      <a:srgbClr val="000000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noProof="0" smtClean="0"/>
              <a:t>щелкните, чтобы…</a:t>
            </a:r>
          </a:p>
        </p:txBody>
      </p:sp>
    </p:spTree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381000" y="1411552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81000" y="1411553"/>
            <a:ext cx="4114800" cy="1742015"/>
          </a:xfrm>
        </p:spPr>
        <p:txBody>
          <a:bodyPr/>
          <a:lstStyle>
            <a:lvl1pPr marL="339976" indent="-339976">
              <a:lnSpc>
                <a:spcPct val="90000"/>
              </a:lnSpc>
              <a:defRPr sz="2800"/>
            </a:lvl1pPr>
            <a:lvl2pPr marL="673338" indent="-325424">
              <a:lnSpc>
                <a:spcPct val="90000"/>
              </a:lnSpc>
              <a:defRPr sz="2400"/>
            </a:lvl2pPr>
            <a:lvl3pPr marL="953785" indent="-288384">
              <a:lnSpc>
                <a:spcPct val="90000"/>
              </a:lnSpc>
              <a:defRPr sz="2000"/>
            </a:lvl3pPr>
            <a:lvl4pPr marL="1227618" indent="-273833">
              <a:lnSpc>
                <a:spcPct val="90000"/>
              </a:lnSpc>
              <a:defRPr sz="1800"/>
            </a:lvl4pPr>
            <a:lvl5pPr marL="1516002" indent="-280447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11553"/>
            <a:ext cx="4114800" cy="1742015"/>
          </a:xfrm>
        </p:spPr>
        <p:txBody>
          <a:bodyPr/>
          <a:lstStyle>
            <a:lvl1pPr marL="347914" indent="-347914">
              <a:lnSpc>
                <a:spcPct val="90000"/>
              </a:lnSpc>
              <a:defRPr sz="2800"/>
            </a:lvl1pPr>
            <a:lvl2pPr marL="673338" indent="-339976">
              <a:lnSpc>
                <a:spcPct val="90000"/>
              </a:lnSpc>
              <a:defRPr sz="2400"/>
            </a:lvl2pPr>
            <a:lvl3pPr marL="961722" indent="-302936">
              <a:lnSpc>
                <a:spcPct val="90000"/>
              </a:lnSpc>
              <a:defRPr sz="2000"/>
            </a:lvl3pPr>
            <a:lvl4pPr marL="1227618" indent="-265896">
              <a:lnSpc>
                <a:spcPct val="90000"/>
              </a:lnSpc>
              <a:defRPr sz="1800"/>
            </a:lvl4pPr>
            <a:lvl5pPr marL="1516002" indent="-273833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757802"/>
            <a:ext cx="4114800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80999" y="2174875"/>
            <a:ext cx="4114800" cy="1537344"/>
          </a:xfrm>
        </p:spPr>
        <p:txBody>
          <a:bodyPr/>
          <a:lstStyle>
            <a:lvl1pPr marL="281770" indent="-281770">
              <a:defRPr sz="2300"/>
            </a:lvl1pPr>
            <a:lvl2pPr marL="562218" indent="-265896">
              <a:defRPr sz="2000"/>
            </a:lvl2pPr>
            <a:lvl3pPr marL="813562" indent="-243407">
              <a:defRPr sz="1800"/>
            </a:lvl3pPr>
            <a:lvl4pPr marL="1050354" indent="-228856">
              <a:defRPr sz="1700"/>
            </a:lvl4pPr>
            <a:lvl5pPr marL="1279210" indent="-206367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981" y="1757802"/>
            <a:ext cx="4117019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117974" cy="1537344"/>
          </a:xfrm>
        </p:spPr>
        <p:txBody>
          <a:bodyPr/>
          <a:lstStyle>
            <a:lvl1pPr marL="296321" indent="-296321">
              <a:defRPr sz="2300"/>
            </a:lvl1pPr>
            <a:lvl2pPr marL="570155" indent="-273833">
              <a:defRPr sz="2000"/>
            </a:lvl2pPr>
            <a:lvl3pPr marL="821499" indent="-244730">
              <a:defRPr sz="1800"/>
            </a:lvl3pPr>
            <a:lvl4pPr marL="1050354" indent="-236793">
              <a:defRPr sz="1700"/>
            </a:lvl4pPr>
            <a:lvl5pPr marL="1279210" indent="-220919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ролик, видео и прочие особые слайд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 hasCustomPrompt="1"/>
          </p:nvPr>
        </p:nvSpPr>
        <p:spPr>
          <a:xfrm>
            <a:off x="722049" y="2355850"/>
            <a:ext cx="7690114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75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0066FF"/>
                    </a:gs>
                    <a:gs pos="28000">
                      <a:srgbClr val="2E59B0"/>
                    </a:gs>
                    <a:gs pos="62000">
                      <a:srgbClr val="2B395F"/>
                    </a:gs>
                    <a:gs pos="88000">
                      <a:srgbClr val="000000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noProof="0" smtClean="0"/>
              <a:t>щелкните, чтобы…</a:t>
            </a:r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ALKIN: печать с использованием оттенков сер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Заголовок и объект">
    <p:bg bwMode="black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1pPr>
            <a:lvl2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2pPr>
            <a:lvl3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3pPr>
            <a:lvl4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4pPr>
            <a:lvl5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Заголовок и объект">
    <p:bg bwMode="black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1pPr>
            <a:lvl2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2pPr>
            <a:lvl3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3pPr>
            <a:lvl4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4pPr>
            <a:lvl5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Текст 6"/>
          <p:cNvSpPr>
            <a:spLocks noGrp="1"/>
          </p:cNvSpPr>
          <p:nvPr>
            <p:ph type="body" sz="quarter" idx="11"/>
          </p:nvPr>
        </p:nvSpPr>
        <p:spPr>
          <a:xfrm>
            <a:off x="0" y="6238875"/>
            <a:ext cx="9144001" cy="619125"/>
          </a:xfrm>
          <a:solidFill>
            <a:srgbClr val="FFFF99"/>
          </a:solidFill>
        </p:spPr>
        <p:txBody>
          <a:bodyPr wrap="square" lIns="152394" tIns="76197" rIns="152394" bIns="76197" anchor="b" anchorCtr="0">
            <a:noAutofit/>
          </a:bodyPr>
          <a:lstStyle>
            <a:lvl1pPr algn="r">
              <a:buFont typeface="Arial" pitchFamily="34" charset="0"/>
              <a:buNone/>
              <a:defRPr>
                <a:solidFill>
                  <a:srgbClr val="000000"/>
                </a:solidFill>
                <a:effectLst/>
                <a:latin typeface="+mj-lt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</p:spTree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ролик, видео и прочие особые слайд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 hasCustomPrompt="1"/>
          </p:nvPr>
        </p:nvSpPr>
        <p:spPr>
          <a:xfrm>
            <a:off x="722049" y="2355850"/>
            <a:ext cx="7690114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75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0066FF"/>
                    </a:gs>
                    <a:gs pos="28000">
                      <a:srgbClr val="2E59B0"/>
                    </a:gs>
                    <a:gs pos="62000">
                      <a:srgbClr val="2B395F"/>
                    </a:gs>
                    <a:gs pos="88000">
                      <a:srgbClr val="000000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noProof="0" smtClean="0"/>
              <a:t>щелкните, чтобы…</a:t>
            </a:r>
          </a:p>
        </p:txBody>
      </p:sp>
    </p:spTree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пользуется для слайдов с кодом программного обеспеч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722313" y="1905000"/>
            <a:ext cx="8040688" cy="2117503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30250" y="1905000"/>
            <a:ext cx="7681913" cy="1523495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30249" y="4344988"/>
            <a:ext cx="7681913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ролик, видео и прочие особые слайд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hite ba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355850"/>
            <a:ext cx="7623810" cy="162306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 hasCustomPrompt="1"/>
          </p:nvPr>
        </p:nvSpPr>
        <p:spPr>
          <a:xfrm>
            <a:off x="722049" y="2355850"/>
            <a:ext cx="7690114" cy="1384994"/>
          </a:xfrm>
        </p:spPr>
        <p:txBody>
          <a:bodyPr vert="horz" lIns="0" tIns="0" rIns="0" bIns="0" rtlCol="0"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None/>
              <a:defRPr lang="en-US" sz="6500" b="0" i="1" kern="1200" baseline="0" dirty="0" smtClean="0">
                <a:ln>
                  <a:solidFill>
                    <a:schemeClr val="tx1">
                      <a:alpha val="21000"/>
                    </a:schemeClr>
                  </a:solidFill>
                </a:ln>
                <a:gradFill>
                  <a:gsLst>
                    <a:gs pos="6000">
                      <a:schemeClr val="accent4">
                        <a:lumMod val="75000"/>
                      </a:schemeClr>
                    </a:gs>
                    <a:gs pos="50000">
                      <a:schemeClr val="accent4">
                        <a:lumMod val="50000"/>
                      </a:schemeClr>
                    </a:gs>
                    <a:gs pos="100000">
                      <a:schemeClr val="bg2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effectLst>
                  <a:outerShdw blurRad="139700" dir="16200000" rotWithShape="0">
                    <a:schemeClr val="tx1">
                      <a:alpha val="34000"/>
                    </a:schemeClr>
                  </a:outerShdw>
                </a:effectLst>
                <a:latin typeface="+mn-lt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ru-RU" noProof="0" smtClean="0"/>
              <a:t>щелкните, чтобы…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381000" y="1411552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381000" y="1411552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81000" y="1411553"/>
            <a:ext cx="4114800" cy="1742015"/>
          </a:xfrm>
        </p:spPr>
        <p:txBody>
          <a:bodyPr/>
          <a:lstStyle>
            <a:lvl1pPr marL="339976" indent="-339976">
              <a:lnSpc>
                <a:spcPct val="90000"/>
              </a:lnSpc>
              <a:defRPr sz="2800"/>
            </a:lvl1pPr>
            <a:lvl2pPr marL="673338" indent="-325424">
              <a:lnSpc>
                <a:spcPct val="90000"/>
              </a:lnSpc>
              <a:defRPr sz="2400"/>
            </a:lvl2pPr>
            <a:lvl3pPr marL="953785" indent="-288384">
              <a:lnSpc>
                <a:spcPct val="90000"/>
              </a:lnSpc>
              <a:defRPr sz="2000"/>
            </a:lvl3pPr>
            <a:lvl4pPr marL="1227618" indent="-273833">
              <a:lnSpc>
                <a:spcPct val="90000"/>
              </a:lnSpc>
              <a:defRPr sz="1800"/>
            </a:lvl4pPr>
            <a:lvl5pPr marL="1516002" indent="-280447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11553"/>
            <a:ext cx="4114800" cy="1742015"/>
          </a:xfrm>
        </p:spPr>
        <p:txBody>
          <a:bodyPr/>
          <a:lstStyle>
            <a:lvl1pPr marL="347914" indent="-347914">
              <a:lnSpc>
                <a:spcPct val="90000"/>
              </a:lnSpc>
              <a:defRPr sz="2800"/>
            </a:lvl1pPr>
            <a:lvl2pPr marL="673338" indent="-339976">
              <a:lnSpc>
                <a:spcPct val="90000"/>
              </a:lnSpc>
              <a:defRPr sz="2400"/>
            </a:lvl2pPr>
            <a:lvl3pPr marL="961722" indent="-302936">
              <a:lnSpc>
                <a:spcPct val="90000"/>
              </a:lnSpc>
              <a:defRPr sz="2000"/>
            </a:lvl3pPr>
            <a:lvl4pPr marL="1227618" indent="-265896">
              <a:lnSpc>
                <a:spcPct val="90000"/>
              </a:lnSpc>
              <a:defRPr sz="1800"/>
            </a:lvl4pPr>
            <a:lvl5pPr marL="1516002" indent="-273833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757802"/>
            <a:ext cx="4114800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80999" y="2174875"/>
            <a:ext cx="4114800" cy="1537344"/>
          </a:xfrm>
        </p:spPr>
        <p:txBody>
          <a:bodyPr/>
          <a:lstStyle>
            <a:lvl1pPr marL="281770" indent="-281770">
              <a:defRPr sz="2300"/>
            </a:lvl1pPr>
            <a:lvl2pPr marL="562218" indent="-265896">
              <a:defRPr sz="2000"/>
            </a:lvl2pPr>
            <a:lvl3pPr marL="813562" indent="-243407">
              <a:defRPr sz="1800"/>
            </a:lvl3pPr>
            <a:lvl4pPr marL="1050354" indent="-228856">
              <a:defRPr sz="1700"/>
            </a:lvl4pPr>
            <a:lvl5pPr marL="1279210" indent="-206367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981" y="1757802"/>
            <a:ext cx="4117019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117974" cy="1537344"/>
          </a:xfrm>
        </p:spPr>
        <p:txBody>
          <a:bodyPr/>
          <a:lstStyle>
            <a:lvl1pPr marL="296321" indent="-296321">
              <a:defRPr sz="2300"/>
            </a:lvl1pPr>
            <a:lvl2pPr marL="570155" indent="-273833">
              <a:defRPr sz="2000"/>
            </a:lvl2pPr>
            <a:lvl3pPr marL="821499" indent="-244730">
              <a:defRPr sz="1800"/>
            </a:lvl3pPr>
            <a:lvl4pPr marL="1050354" indent="-236793">
              <a:defRPr sz="1700"/>
            </a:lvl4pPr>
            <a:lvl5pPr marL="1279210" indent="-220919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ALKIN: печать с использованием оттенков сер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Заголовок и объект">
    <p:bg bwMode="black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1pPr>
            <a:lvl2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2pPr>
            <a:lvl3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3pPr>
            <a:lvl4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4pPr>
            <a:lvl5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Заголовок и объект">
    <p:bg bwMode="black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1pPr>
            <a:lvl2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2pPr>
            <a:lvl3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3pPr>
            <a:lvl4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4pPr>
            <a:lvl5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Текст 6"/>
          <p:cNvSpPr>
            <a:spLocks noGrp="1"/>
          </p:cNvSpPr>
          <p:nvPr>
            <p:ph type="body" sz="quarter" idx="11"/>
          </p:nvPr>
        </p:nvSpPr>
        <p:spPr>
          <a:xfrm>
            <a:off x="0" y="6238875"/>
            <a:ext cx="9144001" cy="619125"/>
          </a:xfrm>
          <a:solidFill>
            <a:srgbClr val="FFFF99"/>
          </a:solidFill>
        </p:spPr>
        <p:txBody>
          <a:bodyPr wrap="square" lIns="152394" tIns="76197" rIns="152394" bIns="76197" anchor="b" anchorCtr="0">
            <a:noAutofit/>
          </a:bodyPr>
          <a:lstStyle>
            <a:lvl1pPr algn="r">
              <a:buFont typeface="Arial" pitchFamily="34" charset="0"/>
              <a:buNone/>
              <a:defRPr>
                <a:solidFill>
                  <a:srgbClr val="000000"/>
                </a:solidFill>
                <a:effectLst/>
                <a:latin typeface="+mj-lt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</p:spTree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ролик, видео и прочие особые слайд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hite ba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355850"/>
            <a:ext cx="7623810" cy="162306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 hasCustomPrompt="1"/>
          </p:nvPr>
        </p:nvSpPr>
        <p:spPr>
          <a:xfrm>
            <a:off x="722049" y="2355850"/>
            <a:ext cx="7690114" cy="1384994"/>
          </a:xfrm>
        </p:spPr>
        <p:txBody>
          <a:bodyPr vert="horz" lIns="0" tIns="0" rIns="0" bIns="0" rtlCol="0"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None/>
              <a:defRPr lang="en-US" sz="6500" b="0" i="1" kern="1200" baseline="0" dirty="0" smtClean="0">
                <a:ln>
                  <a:solidFill>
                    <a:schemeClr val="tx1">
                      <a:alpha val="21000"/>
                    </a:schemeClr>
                  </a:solidFill>
                </a:ln>
                <a:gradFill>
                  <a:gsLst>
                    <a:gs pos="6000">
                      <a:schemeClr val="accent4">
                        <a:lumMod val="75000"/>
                      </a:schemeClr>
                    </a:gs>
                    <a:gs pos="50000">
                      <a:schemeClr val="accent4">
                        <a:lumMod val="50000"/>
                      </a:schemeClr>
                    </a:gs>
                    <a:gs pos="100000">
                      <a:schemeClr val="bg2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effectLst>
                  <a:outerShdw blurRad="139700" dir="16200000" rotWithShape="0">
                    <a:schemeClr val="tx1">
                      <a:alpha val="34000"/>
                    </a:schemeClr>
                  </a:outerShdw>
                </a:effectLst>
                <a:latin typeface="+mn-lt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ru-RU" noProof="0" smtClean="0"/>
              <a:t>щелкните, чтобы…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пользуется для слайдов с кодом программного обеспеч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722313" y="1905000"/>
            <a:ext cx="8040688" cy="2117503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пользуется для слайдов с кодом программного обеспеч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722313" y="1905000"/>
            <a:ext cx="8040688" cy="2117503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81000" y="1411553"/>
            <a:ext cx="4114800" cy="1742015"/>
          </a:xfrm>
        </p:spPr>
        <p:txBody>
          <a:bodyPr/>
          <a:lstStyle>
            <a:lvl1pPr marL="339976" indent="-339976">
              <a:lnSpc>
                <a:spcPct val="90000"/>
              </a:lnSpc>
              <a:defRPr sz="2800"/>
            </a:lvl1pPr>
            <a:lvl2pPr marL="673338" indent="-325424">
              <a:lnSpc>
                <a:spcPct val="90000"/>
              </a:lnSpc>
              <a:defRPr sz="2400"/>
            </a:lvl2pPr>
            <a:lvl3pPr marL="953785" indent="-288384">
              <a:lnSpc>
                <a:spcPct val="90000"/>
              </a:lnSpc>
              <a:defRPr sz="2000"/>
            </a:lvl3pPr>
            <a:lvl4pPr marL="1227618" indent="-273833">
              <a:lnSpc>
                <a:spcPct val="90000"/>
              </a:lnSpc>
              <a:defRPr sz="1800"/>
            </a:lvl4pPr>
            <a:lvl5pPr marL="1516002" indent="-280447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11553"/>
            <a:ext cx="4114800" cy="1742015"/>
          </a:xfrm>
        </p:spPr>
        <p:txBody>
          <a:bodyPr/>
          <a:lstStyle>
            <a:lvl1pPr marL="347914" indent="-347914">
              <a:lnSpc>
                <a:spcPct val="90000"/>
              </a:lnSpc>
              <a:defRPr sz="2800"/>
            </a:lvl1pPr>
            <a:lvl2pPr marL="673338" indent="-339976">
              <a:lnSpc>
                <a:spcPct val="90000"/>
              </a:lnSpc>
              <a:defRPr sz="2400"/>
            </a:lvl2pPr>
            <a:lvl3pPr marL="961722" indent="-302936">
              <a:lnSpc>
                <a:spcPct val="90000"/>
              </a:lnSpc>
              <a:defRPr sz="2000"/>
            </a:lvl3pPr>
            <a:lvl4pPr marL="1227618" indent="-265896">
              <a:lnSpc>
                <a:spcPct val="90000"/>
              </a:lnSpc>
              <a:defRPr sz="1800"/>
            </a:lvl4pPr>
            <a:lvl5pPr marL="1516002" indent="-273833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757802"/>
            <a:ext cx="4114800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80999" y="2174875"/>
            <a:ext cx="4114800" cy="1537344"/>
          </a:xfrm>
        </p:spPr>
        <p:txBody>
          <a:bodyPr/>
          <a:lstStyle>
            <a:lvl1pPr marL="281770" indent="-281770">
              <a:defRPr sz="2300"/>
            </a:lvl1pPr>
            <a:lvl2pPr marL="562218" indent="-265896">
              <a:defRPr sz="2000"/>
            </a:lvl2pPr>
            <a:lvl3pPr marL="813562" indent="-243407">
              <a:defRPr sz="1800"/>
            </a:lvl3pPr>
            <a:lvl4pPr marL="1050354" indent="-228856">
              <a:defRPr sz="1700"/>
            </a:lvl4pPr>
            <a:lvl5pPr marL="1279210" indent="-206367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981" y="1757802"/>
            <a:ext cx="4117019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117974" cy="1537344"/>
          </a:xfrm>
        </p:spPr>
        <p:txBody>
          <a:bodyPr/>
          <a:lstStyle>
            <a:lvl1pPr marL="296321" indent="-296321">
              <a:defRPr sz="2300"/>
            </a:lvl1pPr>
            <a:lvl2pPr marL="570155" indent="-273833">
              <a:defRPr sz="2000"/>
            </a:lvl2pPr>
            <a:lvl3pPr marL="821499" indent="-244730">
              <a:defRPr sz="1800"/>
            </a:lvl3pPr>
            <a:lvl4pPr marL="1050354" indent="-236793">
              <a:defRPr sz="1700"/>
            </a:lvl4pPr>
            <a:lvl5pPr marL="1279210" indent="-220919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ALKIN: печать с использованием оттенков сер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6.jpe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8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image" Target="../media/image7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5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5" descr="7-00029_BAK_v03TOP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-15875" y="6007100"/>
            <a:ext cx="9159875" cy="84931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412875"/>
            <a:ext cx="8382000" cy="213596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>
    <p:fade/>
  </p:transition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50" dirty="0" smtClean="0">
          <a:ln w="3175">
            <a:noFill/>
          </a:ln>
          <a:gradFill>
            <a:gsLst>
              <a:gs pos="0">
                <a:srgbClr val="2E59B0"/>
              </a:gs>
              <a:gs pos="49000">
                <a:srgbClr val="161D32"/>
              </a:gs>
              <a:gs pos="100000">
                <a:srgbClr val="000000"/>
              </a:gs>
            </a:gsLst>
            <a:lin ang="5400000" scaled="0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396875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7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258888" indent="-344488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7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4963" indent="-3460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7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513" indent="-336550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7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white rectangle.png"/>
          <p:cNvPicPr>
            <a:picLocks noChangeAspect="1"/>
          </p:cNvPicPr>
          <p:nvPr/>
        </p:nvPicPr>
        <p:blipFill>
          <a:blip r:embed="rId4"/>
          <a:srcRect b="10453"/>
          <a:stretch>
            <a:fillRect/>
          </a:stretch>
        </p:blipFill>
        <p:spPr>
          <a:xfrm>
            <a:off x="0" y="1299706"/>
            <a:ext cx="9144000" cy="55582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2" y="1905000"/>
            <a:ext cx="8040688" cy="21082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transition>
    <p:fade/>
  </p:transition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25" dirty="0" smtClean="0">
          <a:ln w="3175">
            <a:noFill/>
          </a:ln>
          <a:gradFill>
            <a:gsLst>
              <a:gs pos="0">
                <a:srgbClr val="2E59B0"/>
              </a:gs>
              <a:gs pos="49000">
                <a:srgbClr val="161D32"/>
              </a:gs>
              <a:gs pos="100000">
                <a:srgbClr val="000000"/>
              </a:gs>
            </a:gsLst>
            <a:lin ang="5400000" scaled="0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0" indent="0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30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1pPr>
      <a:lvl2pPr marL="384954" indent="-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8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2pPr>
      <a:lvl3pPr marL="761970" indent="-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3pPr>
      <a:lvl4pPr marL="1094009" indent="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4pPr>
      <a:lvl5pPr marL="1426047" indent="0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412875"/>
            <a:ext cx="8382000" cy="213596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ransition>
    <p:fade/>
  </p:transition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50" dirty="0" smtClean="0">
          <a:ln w="3175">
            <a:noFill/>
          </a:ln>
          <a:gradFill>
            <a:gsLst>
              <a:gs pos="0">
                <a:srgbClr val="2E59B0"/>
              </a:gs>
              <a:gs pos="49000">
                <a:srgbClr val="161D32"/>
              </a:gs>
              <a:gs pos="100000">
                <a:srgbClr val="000000"/>
              </a:gs>
            </a:gsLst>
            <a:lin ang="5400000" scaled="0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396875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5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258888" indent="-344488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4963" indent="-3460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513" indent="-336550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white rectangle.png"/>
          <p:cNvPicPr>
            <a:picLocks noChangeAspect="1"/>
          </p:cNvPicPr>
          <p:nvPr/>
        </p:nvPicPr>
        <p:blipFill>
          <a:blip r:embed="rId4"/>
          <a:srcRect b="10453"/>
          <a:stretch>
            <a:fillRect/>
          </a:stretch>
        </p:blipFill>
        <p:spPr>
          <a:xfrm>
            <a:off x="0" y="1299706"/>
            <a:ext cx="9144000" cy="55582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2" y="1905000"/>
            <a:ext cx="8040688" cy="21082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</p:sldLayoutIdLst>
  <p:transition>
    <p:fade/>
  </p:transition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25" dirty="0" smtClean="0">
          <a:ln w="3175">
            <a:noFill/>
          </a:ln>
          <a:gradFill>
            <a:gsLst>
              <a:gs pos="0">
                <a:srgbClr val="2E59B0"/>
              </a:gs>
              <a:gs pos="49000">
                <a:srgbClr val="161D32"/>
              </a:gs>
              <a:gs pos="100000">
                <a:srgbClr val="000000"/>
              </a:gs>
            </a:gsLst>
            <a:lin ang="5400000" scaled="0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0" indent="0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30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1pPr>
      <a:lvl2pPr marL="384954" indent="-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8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2pPr>
      <a:lvl3pPr marL="761970" indent="-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3pPr>
      <a:lvl4pPr marL="1094009" indent="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4pPr>
      <a:lvl5pPr marL="1426047" indent="0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412875"/>
            <a:ext cx="8382000" cy="213596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pic>
        <p:nvPicPr>
          <p:cNvPr id="4" name="Рисунок 3" descr="bottombar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6299337"/>
            <a:ext cx="9144000" cy="55707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</p:sldLayoutIdLst>
  <p:transition>
    <p:fade/>
  </p:transition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0" cap="none" spc="-150" dirty="0">
          <a:ln w="3175">
            <a:noFill/>
          </a:ln>
          <a:solidFill>
            <a:srgbClr val="005825"/>
          </a:solidFill>
          <a:effectLst/>
          <a:latin typeface="+mj-lt"/>
          <a:ea typeface="+mn-ea"/>
          <a:cs typeface="Arial" pitchFamily="34" charset="0"/>
        </a:defRPr>
      </a:lvl1pPr>
    </p:titleStyle>
    <p:bodyStyle>
      <a:lvl1pPr marL="396875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7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258888" indent="-344488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7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4963" indent="-3460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7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513" indent="-336550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7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white rectangle.png"/>
          <p:cNvPicPr>
            <a:picLocks noChangeAspect="1"/>
          </p:cNvPicPr>
          <p:nvPr/>
        </p:nvPicPr>
        <p:blipFill>
          <a:blip r:embed="rId4"/>
          <a:srcRect b="10453"/>
          <a:stretch>
            <a:fillRect/>
          </a:stretch>
        </p:blipFill>
        <p:spPr>
          <a:xfrm>
            <a:off x="0" y="1299706"/>
            <a:ext cx="9144000" cy="55582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2" y="1905000"/>
            <a:ext cx="8040688" cy="21082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</p:sldLayoutIdLst>
  <p:transition>
    <p:fade/>
  </p:transition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0" cap="none" spc="-150" dirty="0">
          <a:ln w="3175">
            <a:noFill/>
          </a:ln>
          <a:solidFill>
            <a:srgbClr val="005825"/>
          </a:solidFill>
          <a:effectLst/>
          <a:latin typeface="+mj-lt"/>
          <a:ea typeface="+mn-ea"/>
          <a:cs typeface="Arial" pitchFamily="34" charset="0"/>
        </a:defRPr>
      </a:lvl1pPr>
    </p:titleStyle>
    <p:bodyStyle>
      <a:lvl1pPr marL="0" indent="0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30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1pPr>
      <a:lvl2pPr marL="384954" indent="-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8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2pPr>
      <a:lvl3pPr marL="761970" indent="-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3pPr>
      <a:lvl4pPr marL="1094009" indent="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4pPr>
      <a:lvl5pPr marL="1426047" indent="0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white rectangle.png"/>
          <p:cNvPicPr>
            <a:picLocks noChangeAspect="1"/>
          </p:cNvPicPr>
          <p:nvPr/>
        </p:nvPicPr>
        <p:blipFill>
          <a:blip r:embed="rId4"/>
          <a:srcRect b="10453"/>
          <a:stretch>
            <a:fillRect/>
          </a:stretch>
        </p:blipFill>
        <p:spPr>
          <a:xfrm>
            <a:off x="0" y="1299706"/>
            <a:ext cx="9144000" cy="55582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2" y="1905000"/>
            <a:ext cx="8040688" cy="21082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</p:sldLayoutIdLst>
  <p:transition>
    <p:fade/>
  </p:transition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0" cap="none" spc="-150" dirty="0">
          <a:ln w="3175">
            <a:noFill/>
          </a:ln>
          <a:solidFill>
            <a:srgbClr val="005825"/>
          </a:solidFill>
          <a:effectLst/>
          <a:latin typeface="+mj-lt"/>
          <a:ea typeface="+mn-ea"/>
          <a:cs typeface="Arial" pitchFamily="34" charset="0"/>
        </a:defRPr>
      </a:lvl1pPr>
    </p:titleStyle>
    <p:bodyStyle>
      <a:lvl1pPr marL="0" indent="0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30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1pPr>
      <a:lvl2pPr marL="384954" indent="-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8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2pPr>
      <a:lvl3pPr marL="761970" indent="-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3pPr>
      <a:lvl4pPr marL="1094009" indent="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4pPr>
      <a:lvl5pPr marL="1426047" indent="0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209583"/>
            <a:ext cx="8550298" cy="6400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48681"/>
            <a:ext cx="7772400" cy="1512167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</a:rPr>
              <a:t>Министерство здравоохранения</a:t>
            </a:r>
            <a:br>
              <a:rPr lang="ru-RU" sz="2800" b="1" dirty="0">
                <a:solidFill>
                  <a:srgbClr val="FF0000"/>
                </a:solidFill>
              </a:rPr>
            </a:br>
            <a:r>
              <a:rPr lang="ru-RU" sz="2800" b="1" dirty="0">
                <a:solidFill>
                  <a:srgbClr val="FF0000"/>
                </a:solidFill>
              </a:rPr>
              <a:t> Рязанской области.</a:t>
            </a:r>
            <a:br>
              <a:rPr lang="ru-RU" sz="2800" b="1" dirty="0">
                <a:solidFill>
                  <a:srgbClr val="FF0000"/>
                </a:solidFill>
              </a:rPr>
            </a:br>
            <a:r>
              <a:rPr lang="ru-RU" sz="2800" b="1" dirty="0">
                <a:solidFill>
                  <a:srgbClr val="FF0000"/>
                </a:solidFill>
              </a:rPr>
              <a:t>ГБУ РО «Городская клиническая больница №8»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1988840"/>
            <a:ext cx="8136904" cy="4464496"/>
          </a:xfrm>
        </p:spPr>
        <p:txBody>
          <a:bodyPr/>
          <a:lstStyle/>
          <a:p>
            <a:pPr algn="ctr"/>
            <a:endParaRPr lang="ru-RU" b="1" dirty="0" smtClean="0"/>
          </a:p>
          <a:p>
            <a:r>
              <a:rPr lang="ru-RU" dirty="0" smtClean="0"/>
              <a:t>Шейка матки глазами акушер-гинеколога.</a:t>
            </a:r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r>
              <a:rPr lang="ru-RU" dirty="0" smtClean="0"/>
              <a:t>     05.06.2015                              	Миров А.И.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1060450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201773"/>
            <a:ext cx="1133475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2931552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81000" y="230188"/>
            <a:ext cx="8382000" cy="1329595"/>
          </a:xfrm>
        </p:spPr>
        <p:txBody>
          <a:bodyPr/>
          <a:lstStyle/>
          <a:p>
            <a:pPr eaLnBrk="1" hangingPunct="1">
              <a:defRPr/>
            </a:pPr>
            <a:r>
              <a:rPr lang="ru-RU" dirty="0" smtClean="0"/>
              <a:t>Пример 1 - агрессия: это не «эрозия»</a:t>
            </a:r>
          </a:p>
        </p:txBody>
      </p:sp>
      <p:pic>
        <p:nvPicPr>
          <p:cNvPr id="11267" name="Picture 4" descr="экопия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6800" y="1417638"/>
            <a:ext cx="6934200" cy="48371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213744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44475"/>
            <a:ext cx="8385175" cy="332399"/>
          </a:xfrm>
        </p:spPr>
        <p:txBody>
          <a:bodyPr/>
          <a:lstStyle/>
          <a:p>
            <a:pPr eaLnBrk="1" hangingPunct="1">
              <a:defRPr/>
            </a:pPr>
            <a:r>
              <a:rPr lang="ru-RU" sz="2400" dirty="0" smtClean="0"/>
              <a:t>Пример 1: Врачебная агрессия – </a:t>
            </a:r>
            <a:r>
              <a:rPr lang="ru-RU" sz="2000" dirty="0" smtClean="0"/>
              <a:t>действие!!!</a:t>
            </a:r>
          </a:p>
        </p:txBody>
      </p:sp>
      <p:sp>
        <p:nvSpPr>
          <p:cNvPr id="14339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457200" y="762000"/>
            <a:ext cx="8229600" cy="5364163"/>
          </a:xfrm>
        </p:spPr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sp>
        <p:nvSpPr>
          <p:cNvPr id="13316" name="AutoShape 4"/>
          <p:cNvSpPr>
            <a:spLocks noChangeArrowheads="1"/>
          </p:cNvSpPr>
          <p:nvPr/>
        </p:nvSpPr>
        <p:spPr bwMode="auto">
          <a:xfrm>
            <a:off x="3962400" y="0"/>
            <a:ext cx="5334000" cy="3429000"/>
          </a:xfrm>
          <a:prstGeom prst="leftArrowCallout">
            <a:avLst>
              <a:gd name="adj1" fmla="val 25000"/>
              <a:gd name="adj2" fmla="val 25000"/>
              <a:gd name="adj3" fmla="val 25926"/>
              <a:gd name="adj4" fmla="val 66667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2000" b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Молодая женщина 20 лет,</a:t>
            </a:r>
          </a:p>
          <a:p>
            <a:pPr algn="ctr"/>
            <a:r>
              <a:rPr lang="ru-RU" sz="2000" b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половая жизнь в замужестве</a:t>
            </a:r>
          </a:p>
          <a:p>
            <a:pPr algn="ctr"/>
            <a:r>
              <a:rPr lang="ru-RU" sz="2000" b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в течение 2-х месяцев,</a:t>
            </a:r>
          </a:p>
          <a:p>
            <a:pPr algn="ctr"/>
            <a:r>
              <a:rPr lang="ru-RU" sz="2000" b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цель визита к гинекологу:</a:t>
            </a:r>
          </a:p>
          <a:p>
            <a:pPr algn="ctr"/>
            <a:r>
              <a:rPr lang="ru-RU" sz="2000" b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состояние</a:t>
            </a:r>
          </a:p>
          <a:p>
            <a:pPr algn="ctr"/>
            <a:r>
              <a:rPr lang="ru-RU" sz="2000" b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женского здоровья </a:t>
            </a:r>
          </a:p>
          <a:p>
            <a:pPr algn="ctr"/>
            <a:r>
              <a:rPr lang="ru-RU" sz="2000" b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(жалоб нет)</a:t>
            </a:r>
          </a:p>
          <a:p>
            <a:pPr algn="ctr"/>
            <a:endParaRPr lang="ru-RU" dirty="0"/>
          </a:p>
        </p:txBody>
      </p:sp>
      <p:sp>
        <p:nvSpPr>
          <p:cNvPr id="13317" name="Rectangle 6"/>
          <p:cNvSpPr>
            <a:spLocks noChangeArrowheads="1"/>
          </p:cNvSpPr>
          <p:nvPr/>
        </p:nvSpPr>
        <p:spPr bwMode="auto">
          <a:xfrm>
            <a:off x="457200" y="838200"/>
            <a:ext cx="3505200" cy="5715000"/>
          </a:xfrm>
          <a:prstGeom prst="rect">
            <a:avLst/>
          </a:prstGeom>
          <a:solidFill>
            <a:schemeClr val="accent1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342900" indent="-342900" algn="ctr">
              <a:buFontTx/>
              <a:buAutoNum type="arabicPeriod"/>
            </a:pPr>
            <a:r>
              <a:rPr lang="ru-RU">
                <a:solidFill>
                  <a:srgbClr val="0000FF"/>
                </a:solidFill>
              </a:rPr>
              <a:t>Состояние ШМ: эктопия</a:t>
            </a:r>
          </a:p>
          <a:p>
            <a:pPr marL="342900" indent="-342900" algn="ctr">
              <a:buFontTx/>
              <a:buAutoNum type="arabicPeriod"/>
            </a:pPr>
            <a:r>
              <a:rPr lang="ru-RU">
                <a:solidFill>
                  <a:srgbClr val="0000FF"/>
                </a:solidFill>
              </a:rPr>
              <a:t>Мазки на флору: </a:t>
            </a:r>
            <a:r>
              <a:rPr lang="en-US">
                <a:solidFill>
                  <a:srgbClr val="0000FF"/>
                </a:solidFill>
              </a:rPr>
              <a:t>N</a:t>
            </a:r>
            <a:endParaRPr lang="ru-RU">
              <a:solidFill>
                <a:srgbClr val="0000FF"/>
              </a:solidFill>
            </a:endParaRPr>
          </a:p>
          <a:p>
            <a:pPr marL="342900" indent="-342900" algn="ctr">
              <a:buFontTx/>
              <a:buAutoNum type="arabicPeriod"/>
            </a:pPr>
            <a:r>
              <a:rPr lang="ru-RU">
                <a:solidFill>
                  <a:srgbClr val="0000FF"/>
                </a:solidFill>
              </a:rPr>
              <a:t>Обследована на</a:t>
            </a:r>
          </a:p>
          <a:p>
            <a:pPr marL="342900" indent="-342900" algn="ctr"/>
            <a:r>
              <a:rPr lang="ru-RU">
                <a:solidFill>
                  <a:srgbClr val="0000FF"/>
                </a:solidFill>
              </a:rPr>
              <a:t> урогенитальные инфекции</a:t>
            </a:r>
          </a:p>
          <a:p>
            <a:pPr marL="342900" indent="-342900" algn="ctr"/>
            <a:r>
              <a:rPr lang="ru-RU">
                <a:solidFill>
                  <a:srgbClr val="0000FF"/>
                </a:solidFill>
              </a:rPr>
              <a:t>(не выявлены)</a:t>
            </a:r>
          </a:p>
          <a:p>
            <a:pPr marL="342900" indent="-342900" algn="ctr"/>
            <a:r>
              <a:rPr lang="ru-RU">
                <a:solidFill>
                  <a:srgbClr val="0000FF"/>
                </a:solidFill>
              </a:rPr>
              <a:t>4.Мазки на онкоцитологию: </a:t>
            </a:r>
            <a:r>
              <a:rPr lang="en-US">
                <a:solidFill>
                  <a:srgbClr val="0000FF"/>
                </a:solidFill>
              </a:rPr>
              <a:t>N</a:t>
            </a:r>
            <a:endParaRPr lang="ru-RU">
              <a:solidFill>
                <a:srgbClr val="0000FF"/>
              </a:solidFill>
            </a:endParaRPr>
          </a:p>
          <a:p>
            <a:pPr marL="342900" indent="-342900" algn="ctr"/>
            <a:r>
              <a:rPr lang="ru-RU">
                <a:solidFill>
                  <a:srgbClr val="0000FF"/>
                </a:solidFill>
              </a:rPr>
              <a:t>5. Биопсия ШМ: кровотечение,</a:t>
            </a:r>
          </a:p>
          <a:p>
            <a:pPr marL="342900" indent="-342900" algn="ctr"/>
            <a:r>
              <a:rPr lang="ru-RU">
                <a:solidFill>
                  <a:srgbClr val="0000FF"/>
                </a:solidFill>
              </a:rPr>
              <a:t> коагуляция, наложение шва,</a:t>
            </a:r>
          </a:p>
          <a:p>
            <a:pPr marL="342900" indent="-342900" algn="ctr"/>
            <a:r>
              <a:rPr lang="ru-RU">
                <a:solidFill>
                  <a:srgbClr val="0000FF"/>
                </a:solidFill>
              </a:rPr>
              <a:t> недостаточно консультирована</a:t>
            </a:r>
          </a:p>
          <a:p>
            <a:pPr marL="342900" indent="-342900" algn="ctr"/>
            <a:r>
              <a:rPr lang="ru-RU">
                <a:solidFill>
                  <a:srgbClr val="0000FF"/>
                </a:solidFill>
              </a:rPr>
              <a:t> в п/операционном периоде,</a:t>
            </a:r>
          </a:p>
          <a:p>
            <a:pPr marL="342900" indent="-342900" algn="ctr"/>
            <a:r>
              <a:rPr lang="ru-RU">
                <a:solidFill>
                  <a:srgbClr val="0000FF"/>
                </a:solidFill>
              </a:rPr>
              <a:t>не снят шов,</a:t>
            </a:r>
          </a:p>
          <a:p>
            <a:pPr marL="342900" indent="-342900" algn="ctr"/>
            <a:r>
              <a:rPr lang="ru-RU">
                <a:solidFill>
                  <a:srgbClr val="0000FF"/>
                </a:solidFill>
              </a:rPr>
              <a:t> беспорядочные кровянистые</a:t>
            </a:r>
          </a:p>
          <a:p>
            <a:pPr marL="342900" indent="-342900" algn="ctr"/>
            <a:r>
              <a:rPr lang="ru-RU">
                <a:solidFill>
                  <a:srgbClr val="0000FF"/>
                </a:solidFill>
              </a:rPr>
              <a:t> выделения, </a:t>
            </a:r>
          </a:p>
          <a:p>
            <a:pPr marL="342900" indent="-342900" algn="ctr"/>
            <a:r>
              <a:rPr lang="ru-RU">
                <a:solidFill>
                  <a:srgbClr val="0000FF"/>
                </a:solidFill>
              </a:rPr>
              <a:t>обошла все частные МЦ,</a:t>
            </a:r>
          </a:p>
          <a:p>
            <a:pPr marL="342900" indent="-342900" algn="ctr"/>
            <a:r>
              <a:rPr lang="ru-RU">
                <a:solidFill>
                  <a:srgbClr val="0000FF"/>
                </a:solidFill>
              </a:rPr>
              <a:t>Получила более 10-ти разных</a:t>
            </a:r>
          </a:p>
          <a:p>
            <a:pPr marL="342900" indent="-342900" algn="ctr"/>
            <a:r>
              <a:rPr lang="ru-RU">
                <a:solidFill>
                  <a:srgbClr val="0000FF"/>
                </a:solidFill>
              </a:rPr>
              <a:t> врачебных комментариев.</a:t>
            </a:r>
          </a:p>
          <a:p>
            <a:pPr marL="342900" indent="-342900" algn="ctr"/>
            <a:r>
              <a:rPr lang="ru-RU">
                <a:solidFill>
                  <a:srgbClr val="0000FF"/>
                </a:solidFill>
              </a:rPr>
              <a:t>Считает себя тяжело больной,</a:t>
            </a:r>
          </a:p>
          <a:p>
            <a:pPr marL="342900" indent="-342900" algn="ctr"/>
            <a:r>
              <a:rPr lang="ru-RU">
                <a:solidFill>
                  <a:srgbClr val="0000FF"/>
                </a:solidFill>
              </a:rPr>
              <a:t>Уже не хочет жить.</a:t>
            </a:r>
          </a:p>
          <a:p>
            <a:pPr marL="342900" indent="-342900" algn="ctr"/>
            <a:r>
              <a:rPr lang="ru-RU">
                <a:solidFill>
                  <a:srgbClr val="0000FF"/>
                </a:solidFill>
              </a:rPr>
              <a:t>Ищет советов на </a:t>
            </a:r>
          </a:p>
          <a:p>
            <a:pPr marL="342900" indent="-342900" algn="ctr"/>
            <a:r>
              <a:rPr lang="ru-RU">
                <a:solidFill>
                  <a:srgbClr val="0000FF"/>
                </a:solidFill>
              </a:rPr>
              <a:t>форумах пациентов.</a:t>
            </a:r>
          </a:p>
          <a:p>
            <a:pPr marL="342900" indent="-342900" algn="ctr"/>
            <a:endParaRPr lang="ru-RU">
              <a:solidFill>
                <a:srgbClr val="0000FF"/>
              </a:solidFill>
            </a:endParaRPr>
          </a:p>
        </p:txBody>
      </p:sp>
      <p:pic>
        <p:nvPicPr>
          <p:cNvPr id="13318" name="Picture 8" descr="смешная эндоскопи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048000"/>
            <a:ext cx="3732213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858566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59832" y="244475"/>
            <a:ext cx="5782543" cy="332399"/>
          </a:xfrm>
        </p:spPr>
        <p:txBody>
          <a:bodyPr/>
          <a:lstStyle/>
          <a:p>
            <a:pPr algn="r" eaLnBrk="1" hangingPunct="1">
              <a:defRPr/>
            </a:pPr>
            <a:r>
              <a:rPr lang="ru-RU" sz="2400" dirty="0" smtClean="0"/>
              <a:t>Пример 2: Врачебная агрессия: -бездействие</a:t>
            </a:r>
          </a:p>
        </p:txBody>
      </p:sp>
      <p:sp>
        <p:nvSpPr>
          <p:cNvPr id="16387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457200" y="914400"/>
            <a:ext cx="8229600" cy="5715000"/>
          </a:xfrm>
        </p:spPr>
        <p:txBody>
          <a:bodyPr/>
          <a:lstStyle/>
          <a:p>
            <a:pPr eaLnBrk="1" hangingPunct="1">
              <a:defRPr/>
            </a:pPr>
            <a:endParaRPr lang="ru-RU" dirty="0" smtClean="0"/>
          </a:p>
        </p:txBody>
      </p:sp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4419600" y="914400"/>
            <a:ext cx="4267200" cy="5715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2000" b="1">
                <a:solidFill>
                  <a:srgbClr val="FF3300"/>
                </a:solidFill>
              </a:rPr>
              <a:t>регулярно посещает гинеколога,</a:t>
            </a:r>
          </a:p>
          <a:p>
            <a:pPr algn="ctr"/>
            <a:r>
              <a:rPr lang="ru-RU" sz="2000" b="1">
                <a:solidFill>
                  <a:srgbClr val="FF3300"/>
                </a:solidFill>
              </a:rPr>
              <a:t>не выполняется</a:t>
            </a:r>
          </a:p>
          <a:p>
            <a:pPr algn="ctr"/>
            <a:r>
              <a:rPr lang="ru-RU" sz="2000" b="1">
                <a:solidFill>
                  <a:srgbClr val="FF3300"/>
                </a:solidFill>
              </a:rPr>
              <a:t> никакого обследования,</a:t>
            </a:r>
          </a:p>
          <a:p>
            <a:pPr algn="ctr"/>
            <a:r>
              <a:rPr lang="ru-RU" sz="2000" b="1">
                <a:solidFill>
                  <a:srgbClr val="FF3300"/>
                </a:solidFill>
              </a:rPr>
              <a:t>зато с завидной регулярностью</a:t>
            </a:r>
          </a:p>
          <a:p>
            <a:pPr algn="ctr"/>
            <a:r>
              <a:rPr lang="ru-RU" sz="2000" b="1">
                <a:solidFill>
                  <a:srgbClr val="FF3300"/>
                </a:solidFill>
              </a:rPr>
              <a:t> применяются ванночки</a:t>
            </a:r>
          </a:p>
          <a:p>
            <a:pPr algn="ctr"/>
            <a:r>
              <a:rPr lang="ru-RU" sz="2000" b="1">
                <a:solidFill>
                  <a:srgbClr val="FF3300"/>
                </a:solidFill>
              </a:rPr>
              <a:t>с разными снадобьями.</a:t>
            </a:r>
          </a:p>
          <a:p>
            <a:pPr algn="ctr"/>
            <a:r>
              <a:rPr lang="ru-RU" sz="2000" b="1">
                <a:solidFill>
                  <a:srgbClr val="FF3300"/>
                </a:solidFill>
              </a:rPr>
              <a:t>Поступает в гинекологическое</a:t>
            </a:r>
          </a:p>
          <a:p>
            <a:pPr algn="ctr"/>
            <a:r>
              <a:rPr lang="ru-RU" sz="2000" b="1">
                <a:solidFill>
                  <a:srgbClr val="FF3300"/>
                </a:solidFill>
              </a:rPr>
              <a:t> отделение с профузным</a:t>
            </a:r>
          </a:p>
          <a:p>
            <a:pPr algn="ctr"/>
            <a:r>
              <a:rPr lang="ru-RU" sz="2000" b="1">
                <a:solidFill>
                  <a:srgbClr val="FF3300"/>
                </a:solidFill>
              </a:rPr>
              <a:t> кровотечением</a:t>
            </a:r>
          </a:p>
          <a:p>
            <a:pPr algn="ctr"/>
            <a:r>
              <a:rPr lang="ru-RU" sz="2000" b="1">
                <a:solidFill>
                  <a:srgbClr val="FF3300"/>
                </a:solidFill>
              </a:rPr>
              <a:t>и распадающейся опухолью,</a:t>
            </a:r>
          </a:p>
          <a:p>
            <a:pPr algn="ctr"/>
            <a:r>
              <a:rPr lang="ru-RU" sz="2000" b="1">
                <a:solidFill>
                  <a:srgbClr val="FF3300"/>
                </a:solidFill>
              </a:rPr>
              <a:t>инфильтрацией параметриев.</a:t>
            </a:r>
          </a:p>
          <a:p>
            <a:pPr algn="ctr"/>
            <a:endParaRPr lang="ru-RU" b="1">
              <a:solidFill>
                <a:srgbClr val="FF3300"/>
              </a:solidFill>
            </a:endParaRPr>
          </a:p>
        </p:txBody>
      </p:sp>
      <p:sp>
        <p:nvSpPr>
          <p:cNvPr id="14341" name="AutoShape 5"/>
          <p:cNvSpPr>
            <a:spLocks noChangeArrowheads="1"/>
          </p:cNvSpPr>
          <p:nvPr/>
        </p:nvSpPr>
        <p:spPr bwMode="auto">
          <a:xfrm>
            <a:off x="0" y="188640"/>
            <a:ext cx="4419600" cy="3502496"/>
          </a:xfrm>
          <a:prstGeom prst="rightArrowCallout">
            <a:avLst>
              <a:gd name="adj1" fmla="val 25000"/>
              <a:gd name="adj2" fmla="val 25000"/>
              <a:gd name="adj3" fmla="val 17262"/>
              <a:gd name="adj4" fmla="val 66667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2000" b="1" dirty="0"/>
              <a:t>Молодая женщина,</a:t>
            </a:r>
          </a:p>
          <a:p>
            <a:pPr algn="ctr"/>
            <a:r>
              <a:rPr lang="ru-RU" sz="2000" b="1" dirty="0"/>
              <a:t> средний</a:t>
            </a:r>
          </a:p>
          <a:p>
            <a:pPr algn="ctr"/>
            <a:r>
              <a:rPr lang="ru-RU" sz="2000" b="1" dirty="0"/>
              <a:t> детородный возраст,</a:t>
            </a:r>
          </a:p>
          <a:p>
            <a:pPr algn="ctr"/>
            <a:r>
              <a:rPr lang="ru-RU" sz="2000" b="1" dirty="0"/>
              <a:t>мать 2-х детей,</a:t>
            </a:r>
          </a:p>
          <a:p>
            <a:pPr algn="ctr"/>
            <a:r>
              <a:rPr lang="ru-RU" sz="2000" b="1" dirty="0"/>
              <a:t> контактные кровотечения</a:t>
            </a:r>
          </a:p>
          <a:p>
            <a:pPr algn="ctr"/>
            <a:r>
              <a:rPr lang="ru-RU" sz="2000" b="1" dirty="0"/>
              <a:t>в течение года.</a:t>
            </a:r>
          </a:p>
          <a:p>
            <a:pPr algn="ctr"/>
            <a:r>
              <a:rPr lang="ru-RU" dirty="0"/>
              <a:t> </a:t>
            </a:r>
          </a:p>
        </p:txBody>
      </p:sp>
      <p:pic>
        <p:nvPicPr>
          <p:cNvPr id="14342" name="Picture 6" descr="средневеековый вра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981325"/>
            <a:ext cx="2733675" cy="387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77792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9"/>
            <a:ext cx="8382000" cy="387798"/>
          </a:xfrm>
        </p:spPr>
        <p:txBody>
          <a:bodyPr/>
          <a:lstStyle/>
          <a:p>
            <a:r>
              <a:rPr lang="ru-RU" sz="2800" dirty="0" smtClean="0"/>
              <a:t>Пример 2:………………………….</a:t>
            </a:r>
            <a:endParaRPr lang="ru-RU" sz="28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34355214"/>
              </p:ext>
            </p:extLst>
          </p:nvPr>
        </p:nvGraphicFramePr>
        <p:xfrm>
          <a:off x="467546" y="692697"/>
          <a:ext cx="8424934" cy="602793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75338"/>
                <a:gridCol w="683079"/>
                <a:gridCol w="2683022"/>
                <a:gridCol w="1609989"/>
                <a:gridCol w="1636396"/>
                <a:gridCol w="1337110"/>
              </a:tblGrid>
              <a:tr h="60561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№ п/п</a:t>
                      </a:r>
                      <a:endParaRPr lang="ru-RU" sz="1400" b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Год</a:t>
                      </a:r>
                      <a:endParaRPr lang="ru-RU" sz="1400" b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Причина обращения/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Диагноз</a:t>
                      </a:r>
                      <a:endParaRPr lang="ru-RU" sz="1400" b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Забор мазка на онкоцитологию</a:t>
                      </a:r>
                      <a:endParaRPr lang="ru-RU" sz="1400" b="1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Назначенное дообследование ШМ</a:t>
                      </a:r>
                      <a:endParaRPr lang="ru-RU" sz="1400" b="1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результат</a:t>
                      </a:r>
                      <a:endParaRPr lang="ru-RU" sz="1400" b="1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202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1</a:t>
                      </a:r>
                      <a:endParaRPr lang="ru-RU" sz="1400" b="1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1995</a:t>
                      </a:r>
                      <a:endParaRPr lang="ru-RU" sz="1400" b="1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Медосмотр</a:t>
                      </a:r>
                      <a:endParaRPr lang="ru-RU" sz="1400" b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Девственница, забор материала не проводился</a:t>
                      </a:r>
                      <a:endParaRPr lang="ru-RU" sz="1400" b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-</a:t>
                      </a:r>
                      <a:endParaRPr lang="ru-RU" sz="1400" b="1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-</a:t>
                      </a:r>
                      <a:endParaRPr lang="ru-RU" sz="1400" b="1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8016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2</a:t>
                      </a:r>
                      <a:endParaRPr lang="ru-RU" sz="1400" b="1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1998</a:t>
                      </a:r>
                      <a:endParaRPr lang="ru-RU" sz="1400" b="1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Беременность?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ШМ – </a:t>
                      </a:r>
                      <a:r>
                        <a:rPr lang="en-US" sz="1400" b="1" dirty="0">
                          <a:effectLst/>
                        </a:rPr>
                        <a:t>N</a:t>
                      </a:r>
                      <a:r>
                        <a:rPr lang="ru-RU" sz="1400" b="1" dirty="0">
                          <a:effectLst/>
                        </a:rPr>
                        <a:t>.</a:t>
                      </a:r>
                      <a:endParaRPr lang="ru-RU" sz="1400" b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+</a:t>
                      </a:r>
                      <a:endParaRPr lang="ru-RU" sz="1400" b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-</a:t>
                      </a:r>
                      <a:endParaRPr lang="ru-RU" sz="1400" b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-</a:t>
                      </a:r>
                      <a:endParaRPr lang="ru-RU" sz="1400" b="1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8016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3</a:t>
                      </a:r>
                      <a:endParaRPr lang="ru-RU" sz="1400" b="1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1999</a:t>
                      </a:r>
                      <a:endParaRPr lang="ru-RU" sz="1400" b="1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Беременность?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ШМ – N.</a:t>
                      </a:r>
                      <a:endParaRPr lang="ru-RU" sz="1400" b="1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+</a:t>
                      </a:r>
                      <a:endParaRPr lang="ru-RU" sz="1400" b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-</a:t>
                      </a:r>
                      <a:endParaRPr lang="ru-RU" sz="1400" b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-</a:t>
                      </a:r>
                      <a:endParaRPr lang="ru-RU" sz="1400" b="1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8016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4</a:t>
                      </a:r>
                      <a:endParaRPr lang="ru-RU" sz="1400" b="1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2000</a:t>
                      </a:r>
                      <a:endParaRPr lang="ru-RU" sz="1400" b="1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Киста яичника.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ШМ «гиперемирована»</a:t>
                      </a:r>
                      <a:endParaRPr lang="ru-RU" sz="1400" b="1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-</a:t>
                      </a:r>
                      <a:endParaRPr lang="ru-RU" sz="1400" b="1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-</a:t>
                      </a:r>
                      <a:endParaRPr lang="ru-RU" sz="1400" b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-</a:t>
                      </a:r>
                      <a:endParaRPr lang="ru-RU" sz="1400" b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0374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5</a:t>
                      </a:r>
                      <a:endParaRPr lang="ru-RU" sz="1400" b="1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2000-01</a:t>
                      </a:r>
                      <a:endParaRPr lang="ru-RU" sz="1400" b="1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Беременность и роды</a:t>
                      </a:r>
                      <a:endParaRPr lang="ru-RU" sz="1400" b="1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Н.д.</a:t>
                      </a:r>
                      <a:endParaRPr lang="ru-RU" sz="1400" b="1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 </a:t>
                      </a:r>
                      <a:endParaRPr lang="ru-RU" sz="1400" b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 </a:t>
                      </a:r>
                      <a:endParaRPr lang="ru-RU" sz="1400" b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0561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6</a:t>
                      </a:r>
                      <a:endParaRPr lang="ru-RU" sz="1400" b="1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2001 </a:t>
                      </a:r>
                      <a:endParaRPr lang="ru-RU" sz="1400" b="1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Контрольный осмотр после родов.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ШМ «эрозирована»</a:t>
                      </a:r>
                      <a:endParaRPr lang="ru-RU" sz="1400" b="1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-</a:t>
                      </a:r>
                      <a:endParaRPr lang="ru-RU" sz="1400" b="1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-</a:t>
                      </a:r>
                      <a:endParaRPr lang="ru-RU" sz="1400" b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-</a:t>
                      </a:r>
                      <a:endParaRPr lang="ru-RU" sz="1400" b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400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7</a:t>
                      </a:r>
                      <a:endParaRPr lang="ru-RU" sz="1400" b="1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2002</a:t>
                      </a:r>
                      <a:endParaRPr lang="ru-RU" sz="1400" b="1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ШМ «гиперемирована»</a:t>
                      </a:r>
                      <a:endParaRPr lang="ru-RU" sz="1400" b="1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+</a:t>
                      </a:r>
                      <a:endParaRPr lang="ru-RU" sz="1400" b="1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-</a:t>
                      </a:r>
                      <a:endParaRPr lang="ru-RU" sz="1400" b="1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-</a:t>
                      </a:r>
                      <a:endParaRPr lang="ru-RU" sz="1400" b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0561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8</a:t>
                      </a:r>
                      <a:endParaRPr lang="ru-RU" sz="1400" b="1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2003</a:t>
                      </a:r>
                      <a:endParaRPr lang="ru-RU" sz="1400" b="1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«эрозия ШМ»</a:t>
                      </a:r>
                      <a:endParaRPr lang="ru-RU" sz="1400" b="1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Н.д.</a:t>
                      </a:r>
                      <a:endParaRPr lang="ru-RU" sz="1400" b="1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Назначена кольпоскопия.</a:t>
                      </a:r>
                      <a:endParaRPr lang="ru-RU" sz="1400" b="1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Данных о выполнении нет.</a:t>
                      </a:r>
                      <a:endParaRPr lang="ru-RU" sz="1400" b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0561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9</a:t>
                      </a:r>
                      <a:endParaRPr lang="ru-RU" sz="1400" b="1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2007</a:t>
                      </a:r>
                      <a:endParaRPr lang="ru-RU" sz="1400" b="1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«эрозия ШМ», патология ШМ</a:t>
                      </a:r>
                      <a:endParaRPr lang="ru-RU" sz="1400" b="1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+ /цитограмма без особенностей</a:t>
                      </a:r>
                      <a:endParaRPr lang="ru-RU" sz="1400" b="1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Назначена кольпоскопия.</a:t>
                      </a:r>
                      <a:endParaRPr lang="ru-RU" sz="1400" b="1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Данных о выполнении нет.</a:t>
                      </a:r>
                      <a:endParaRPr lang="ru-RU" sz="1400" b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0561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10</a:t>
                      </a:r>
                      <a:endParaRPr lang="ru-RU" sz="1400" b="1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2008</a:t>
                      </a:r>
                      <a:endParaRPr lang="ru-RU" sz="1400" b="1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«эрозия ШМ», патология ШМ</a:t>
                      </a:r>
                      <a:endParaRPr lang="ru-RU" sz="1400" b="1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+ </a:t>
                      </a:r>
                      <a:endParaRPr lang="ru-RU" sz="1400" b="1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Назначена кольпоскопия.</a:t>
                      </a:r>
                      <a:endParaRPr lang="ru-RU" sz="1400" b="1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Данных о выполнении нет.</a:t>
                      </a:r>
                      <a:endParaRPr lang="ru-RU" sz="1400" b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7411401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9"/>
            <a:ext cx="8382000" cy="24648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1000" y="548680"/>
            <a:ext cx="8382000" cy="6161687"/>
          </a:xfrm>
        </p:spPr>
        <p:txBody>
          <a:bodyPr/>
          <a:lstStyle/>
          <a:p>
            <a:r>
              <a:rPr lang="ru-RU" sz="1600" dirty="0"/>
              <a:t>Наблюдение по второй беременности 06.06.2014 в 18-19 недель. При осмотре в зеркалах отмечена «гиперемия по задней губе». Назначается обследование: на ИППП, на ВПЧ, мазки на </a:t>
            </a:r>
            <a:r>
              <a:rPr lang="ru-RU" sz="1600" dirty="0" err="1"/>
              <a:t>онкоцитологию</a:t>
            </a:r>
            <a:r>
              <a:rPr lang="ru-RU" sz="1600" dirty="0"/>
              <a:t>, </a:t>
            </a:r>
            <a:r>
              <a:rPr lang="ru-RU" sz="1600" dirty="0" err="1"/>
              <a:t>кольпоскопия</a:t>
            </a:r>
            <a:r>
              <a:rPr lang="ru-RU" sz="1600" dirty="0"/>
              <a:t>. </a:t>
            </a:r>
          </a:p>
          <a:p>
            <a:r>
              <a:rPr lang="ru-RU" sz="1600" dirty="0"/>
              <a:t>Результаты: мазок на флору соответствует 3 степени чистоты влагалищного содержимого, цитология – </a:t>
            </a:r>
            <a:r>
              <a:rPr lang="ru-RU" sz="1600" dirty="0" err="1"/>
              <a:t>цитограмма</a:t>
            </a:r>
            <a:r>
              <a:rPr lang="ru-RU" sz="1600" dirty="0"/>
              <a:t> воспаления (требуется </a:t>
            </a:r>
            <a:r>
              <a:rPr lang="ru-RU" sz="1600" dirty="0" err="1"/>
              <a:t>дообследование</a:t>
            </a:r>
            <a:r>
              <a:rPr lang="ru-RU" sz="1600" dirty="0"/>
              <a:t>). Данных о выполнении </a:t>
            </a:r>
            <a:r>
              <a:rPr lang="ru-RU" sz="1600" dirty="0" err="1"/>
              <a:t>кольпоскопии</a:t>
            </a:r>
            <a:r>
              <a:rPr lang="ru-RU" sz="1600" dirty="0"/>
              <a:t> нет. </a:t>
            </a:r>
          </a:p>
          <a:p>
            <a:r>
              <a:rPr lang="ru-RU" sz="1600" dirty="0"/>
              <a:t>Госпитализируется с диагнозом: Самопроизвольный аборт. Беременность 22 недели. </a:t>
            </a:r>
          </a:p>
          <a:p>
            <a:r>
              <a:rPr lang="ru-RU" sz="1600" dirty="0"/>
              <a:t>Оказано пособие по опорожнению полости матки. Выписана в удовлетворительном состоянии. Всего за время пребывания в стационаре проведено 9 влагалищных исследований разными врачами (в том числе и заведующими отделениями). При выписке шейка матки оценена как сформированная и «чистая», хотя в это время у пациентки был рак шейки матки, должны были остаться следы от захвата шейки пулевыми щипцами при опорожнении полости матки. </a:t>
            </a:r>
            <a:endParaRPr lang="ru-RU" sz="1600" dirty="0" smtClean="0"/>
          </a:p>
          <a:p>
            <a:r>
              <a:rPr lang="ru-RU" sz="1800" dirty="0" smtClean="0">
                <a:solidFill>
                  <a:srgbClr val="FF0000"/>
                </a:solidFill>
              </a:rPr>
              <a:t>Поступила 19.09.14 </a:t>
            </a:r>
            <a:r>
              <a:rPr lang="ru-RU" sz="1800" dirty="0">
                <a:solidFill>
                  <a:srgbClr val="FF0000"/>
                </a:solidFill>
              </a:rPr>
              <a:t>в гинекологическое </a:t>
            </a:r>
            <a:r>
              <a:rPr lang="ru-RU" sz="1800" dirty="0" smtClean="0">
                <a:solidFill>
                  <a:srgbClr val="FF0000"/>
                </a:solidFill>
              </a:rPr>
              <a:t> отделение </a:t>
            </a:r>
            <a:r>
              <a:rPr lang="ru-RU" sz="1800" dirty="0" err="1" smtClean="0">
                <a:solidFill>
                  <a:srgbClr val="FF0000"/>
                </a:solidFill>
              </a:rPr>
              <a:t>скровотечением</a:t>
            </a:r>
            <a:r>
              <a:rPr lang="ru-RU" sz="1800" dirty="0" smtClean="0">
                <a:solidFill>
                  <a:srgbClr val="FF0000"/>
                </a:solidFill>
              </a:rPr>
              <a:t> </a:t>
            </a:r>
            <a:r>
              <a:rPr lang="ru-RU" sz="1800" dirty="0">
                <a:solidFill>
                  <a:srgbClr val="FF0000"/>
                </a:solidFill>
              </a:rPr>
              <a:t>из распадающейся опухоли шейки матки. При проведении биопсии выявлен дифференцированный плоскоклеточный рак шейки матки.</a:t>
            </a:r>
          </a:p>
          <a:p>
            <a:r>
              <a:rPr lang="ru-RU" sz="2800" b="1" u="sng" dirty="0">
                <a:solidFill>
                  <a:srgbClr val="FF0000"/>
                </a:solidFill>
              </a:rPr>
              <a:t>С 03.06.14 по </a:t>
            </a:r>
            <a:r>
              <a:rPr lang="ru-RU" sz="2800" b="1" u="sng" dirty="0" smtClean="0">
                <a:solidFill>
                  <a:srgbClr val="FF0000"/>
                </a:solidFill>
              </a:rPr>
              <a:t>24.09.14 (3 месяца) </a:t>
            </a:r>
            <a:r>
              <a:rPr lang="ru-RU" sz="2800" b="1" u="sng" dirty="0">
                <a:solidFill>
                  <a:srgbClr val="FF0000"/>
                </a:solidFill>
              </a:rPr>
              <a:t>в 3-х медицинских организациях государственной системы здравоохранения выполнено: осмотров врача акушер-гинеколога: 12, УЗИ: 5, мазков на </a:t>
            </a:r>
            <a:r>
              <a:rPr lang="ru-RU" sz="2800" b="1" u="sng" dirty="0" err="1">
                <a:solidFill>
                  <a:srgbClr val="FF0000"/>
                </a:solidFill>
              </a:rPr>
              <a:t>онкоцитологию</a:t>
            </a:r>
            <a:r>
              <a:rPr lang="ru-RU" sz="2800" b="1" u="sng" dirty="0">
                <a:solidFill>
                  <a:srgbClr val="FF0000"/>
                </a:solidFill>
              </a:rPr>
              <a:t>: 1.</a:t>
            </a:r>
          </a:p>
          <a:p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116787181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 descr="E:\главный акушер-гинеколог\городские и региональные конференции\2015\конференция шейка матки\фотоматериалы\P117011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132856"/>
            <a:ext cx="4992555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388616"/>
            <a:ext cx="3506470" cy="4677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ая выноска 1"/>
          <p:cNvSpPr/>
          <p:nvPr/>
        </p:nvSpPr>
        <p:spPr bwMode="auto">
          <a:xfrm>
            <a:off x="6804248" y="260648"/>
            <a:ext cx="1922512" cy="1113407"/>
          </a:xfrm>
          <a:prstGeom prst="wedgeRectCallout">
            <a:avLst>
              <a:gd name="adj1" fmla="val -17891"/>
              <a:gd name="adj2" fmla="val 150706"/>
            </a:avLst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tx1"/>
                </a:solidFill>
                <a:latin typeface="Trebuchet MS" pitchFamily="34" charset="0"/>
              </a:rPr>
              <a:t>Зонд введен в </a:t>
            </a:r>
            <a:r>
              <a:rPr lang="ru-RU" dirty="0" err="1" smtClean="0">
                <a:solidFill>
                  <a:schemeClr val="tx1"/>
                </a:solidFill>
                <a:latin typeface="Trebuchet MS" pitchFamily="34" charset="0"/>
              </a:rPr>
              <a:t>шеечно</a:t>
            </a:r>
            <a:r>
              <a:rPr lang="ru-RU" dirty="0" smtClean="0">
                <a:solidFill>
                  <a:schemeClr val="tx1"/>
                </a:solidFill>
                <a:latin typeface="Trebuchet MS" pitchFamily="34" charset="0"/>
              </a:rPr>
              <a:t>-влагалищный свищ</a:t>
            </a:r>
          </a:p>
        </p:txBody>
      </p:sp>
      <p:sp>
        <p:nvSpPr>
          <p:cNvPr id="3" name="Скругленная прямоугольная выноска 2"/>
          <p:cNvSpPr/>
          <p:nvPr/>
        </p:nvSpPr>
        <p:spPr bwMode="auto">
          <a:xfrm>
            <a:off x="6300192" y="3989880"/>
            <a:ext cx="2160240" cy="1311328"/>
          </a:xfrm>
          <a:prstGeom prst="wedgeRoundRectCallout">
            <a:avLst>
              <a:gd name="adj1" fmla="val -31754"/>
              <a:gd name="adj2" fmla="val -158421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ru-RU" sz="2300" dirty="0" smtClean="0">
                <a:solidFill>
                  <a:schemeClr val="tx1"/>
                </a:solidFill>
                <a:latin typeface="Trebuchet MS" pitchFamily="34" charset="0"/>
              </a:rPr>
              <a:t>Наружный зев и полип канала</a:t>
            </a:r>
          </a:p>
        </p:txBody>
      </p:sp>
      <p:sp>
        <p:nvSpPr>
          <p:cNvPr id="5" name="Выноска со стрелкой вниз 4"/>
          <p:cNvSpPr/>
          <p:nvPr/>
        </p:nvSpPr>
        <p:spPr bwMode="auto">
          <a:xfrm>
            <a:off x="467544" y="1216975"/>
            <a:ext cx="3888432" cy="914400"/>
          </a:xfrm>
          <a:prstGeom prst="downArrowCallou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ru-RU" sz="2300" dirty="0" smtClean="0">
                <a:solidFill>
                  <a:schemeClr val="tx1"/>
                </a:solidFill>
                <a:latin typeface="Trebuchet MS" pitchFamily="34" charset="0"/>
              </a:rPr>
              <a:t>Без </a:t>
            </a:r>
            <a:r>
              <a:rPr lang="ru-RU" sz="2300" dirty="0" err="1" smtClean="0">
                <a:solidFill>
                  <a:schemeClr val="tx1"/>
                </a:solidFill>
                <a:latin typeface="Trebuchet MS" pitchFamily="34" charset="0"/>
              </a:rPr>
              <a:t>коментариев</a:t>
            </a:r>
            <a:endParaRPr lang="ru-RU" sz="2300" dirty="0" smtClean="0">
              <a:solidFill>
                <a:schemeClr val="tx1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20010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287016"/>
          </a:xfrm>
        </p:spPr>
        <p:txBody>
          <a:bodyPr>
            <a:noAutofit/>
          </a:bodyPr>
          <a:lstStyle/>
          <a:p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ПРОФИЛАКТИКА 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/>
              <a:t>СРЕДСТВА ПРОФИЛАКТИКИ</a:t>
            </a:r>
            <a:br>
              <a:rPr lang="ru-RU" sz="3200" dirty="0"/>
            </a:b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1000" y="1412874"/>
            <a:ext cx="8382000" cy="4680421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dirty="0" smtClean="0"/>
              <a:t>Первичная </a:t>
            </a:r>
            <a:r>
              <a:rPr lang="ru-RU" dirty="0"/>
              <a:t>профилактика рака шейки матки заключается </a:t>
            </a:r>
            <a:r>
              <a:rPr lang="ru-RU" dirty="0" smtClean="0"/>
              <a:t>в: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правильное половое воспитание, ориентация на       	традиционные </a:t>
            </a:r>
            <a:r>
              <a:rPr lang="ru-RU" dirty="0"/>
              <a:t>семейные ценности, отказе от раннего начала половой жизни;	</a:t>
            </a:r>
            <a:endParaRPr lang="ru-RU" dirty="0" smtClean="0"/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предупреждении </a:t>
            </a:r>
            <a:r>
              <a:rPr lang="ru-RU" dirty="0"/>
              <a:t>заболеваний, передающихся половым путём</a:t>
            </a:r>
            <a:r>
              <a:rPr lang="ru-RU" dirty="0" smtClean="0"/>
              <a:t>,, </a:t>
            </a:r>
            <a:r>
              <a:rPr lang="ru-RU" dirty="0"/>
              <a:t>использовании с целью контрацепции барьерных средств, </a:t>
            </a:r>
            <a:endParaRPr lang="ru-RU" dirty="0" smtClean="0"/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Вакцинация 2-х и 4-х валентными 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Отказ </a:t>
            </a:r>
            <a:r>
              <a:rPr lang="ru-RU" dirty="0"/>
              <a:t>от курения.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8546470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/>
              <a:t>Пример правильной первичной профилактики в отдельно взятом регионе нашей страны</a:t>
            </a:r>
            <a:endParaRPr lang="ru-RU" sz="28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>
          <a:xfrm>
            <a:off x="381000" y="1411552"/>
            <a:ext cx="8382000" cy="443198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1027" name="Picture 3" descr="E:\главный акушер-гинеколог\городские и региональные конференции\2015\конференция шейка матки\фотоматериалы\Календарь прививок Екатеринбург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67" y="1124744"/>
            <a:ext cx="7056784" cy="5292588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333692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Вторичная профилактика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381000" y="980728"/>
            <a:ext cx="8382000" cy="5367623"/>
          </a:xfrm>
        </p:spPr>
        <p:txBody>
          <a:bodyPr/>
          <a:lstStyle/>
          <a:p>
            <a:r>
              <a:rPr lang="ru-RU" dirty="0" smtClean="0"/>
              <a:t>Своевременное лечение заболеваний шейки матки, вульвы, влагалища;</a:t>
            </a:r>
          </a:p>
          <a:p>
            <a:r>
              <a:rPr lang="ru-RU" dirty="0" smtClean="0"/>
              <a:t>Поддержание нормальной экосистемы влагалища;</a:t>
            </a:r>
          </a:p>
          <a:p>
            <a:r>
              <a:rPr lang="ru-RU" dirty="0"/>
              <a:t>Полноценном восстановлении </a:t>
            </a:r>
            <a:r>
              <a:rPr lang="ru-RU" dirty="0" smtClean="0"/>
              <a:t>анатомии шейки матки и </a:t>
            </a:r>
            <a:r>
              <a:rPr lang="ru-RU" dirty="0" err="1" smtClean="0"/>
              <a:t>вульварного</a:t>
            </a:r>
            <a:r>
              <a:rPr lang="ru-RU" dirty="0" smtClean="0"/>
              <a:t> кольца после травм во время родов;</a:t>
            </a:r>
          </a:p>
          <a:p>
            <a:r>
              <a:rPr lang="ru-RU" dirty="0" smtClean="0"/>
              <a:t>Исключение абортов, в первую очередь хирургических; </a:t>
            </a:r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7884842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При правильном работе с шейкой матки такую </a:t>
            </a:r>
            <a:r>
              <a:rPr lang="ru-RU" sz="2800" dirty="0" err="1" smtClean="0"/>
              <a:t>такую</a:t>
            </a:r>
            <a:r>
              <a:rPr lang="ru-RU" sz="2800" dirty="0" smtClean="0"/>
              <a:t> картину акушер-гинеколог не должен увидеть!</a:t>
            </a:r>
            <a:endParaRPr lang="ru-RU" sz="28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628800"/>
            <a:ext cx="5919291" cy="506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0073585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2800" dirty="0" smtClean="0"/>
              <a:t>Концепция работы акушер-гинеколога с конкретной шейкой матки:</a:t>
            </a:r>
          </a:p>
        </p:txBody>
      </p:sp>
      <p:pic>
        <p:nvPicPr>
          <p:cNvPr id="4099" name="Picture 2" descr="D:\Documents\ФОТОКАМЕРА\рисунки для презентаций\врач.bmp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53200" y="2895600"/>
            <a:ext cx="2441575" cy="26098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6" descr="2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3124200"/>
            <a:ext cx="3152775" cy="2362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Стрелка вправо 7"/>
          <p:cNvSpPr/>
          <p:nvPr/>
        </p:nvSpPr>
        <p:spPr>
          <a:xfrm>
            <a:off x="3810000" y="4191000"/>
            <a:ext cx="2819400" cy="4841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Знак запрета 8"/>
          <p:cNvSpPr/>
          <p:nvPr/>
        </p:nvSpPr>
        <p:spPr>
          <a:xfrm>
            <a:off x="4148138" y="3525838"/>
            <a:ext cx="1828800" cy="1814512"/>
          </a:xfrm>
          <a:prstGeom prst="noSmoking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33400" y="1765300"/>
            <a:ext cx="327660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Шейка матки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324600" y="1765300"/>
            <a:ext cx="274320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онколог</a:t>
            </a:r>
          </a:p>
        </p:txBody>
      </p:sp>
    </p:spTree>
    <p:extLst>
      <p:ext uri="{BB962C8B-B14F-4D97-AF65-F5344CB8AC3E}">
        <p14:creationId xmlns:p14="http://schemas.microsoft.com/office/powerpoint/2010/main" val="1355773203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81000" y="230189"/>
            <a:ext cx="8382000" cy="822548"/>
          </a:xfrm>
        </p:spPr>
        <p:txBody>
          <a:bodyPr/>
          <a:lstStyle/>
          <a:p>
            <a:r>
              <a:rPr lang="ru-RU" dirty="0"/>
              <a:t>Литература:</a:t>
            </a:r>
            <a:br>
              <a:rPr lang="ru-RU" dirty="0"/>
            </a:b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381000" y="980728"/>
            <a:ext cx="8382000" cy="4993675"/>
          </a:xfrm>
        </p:spPr>
        <p:txBody>
          <a:bodyPr/>
          <a:lstStyle/>
          <a:p>
            <a:r>
              <a:rPr lang="ru-RU" sz="900" dirty="0" smtClean="0"/>
              <a:t>1</a:t>
            </a:r>
            <a:r>
              <a:rPr lang="ru-RU" sz="900" dirty="0"/>
              <a:t>.	Федеральный закон N 323-ФЗ.</a:t>
            </a:r>
          </a:p>
          <a:p>
            <a:r>
              <a:rPr lang="ru-RU" sz="900" dirty="0"/>
              <a:t>2.	Приказ </a:t>
            </a:r>
            <a:r>
              <a:rPr lang="ru-RU" sz="900" dirty="0" err="1"/>
              <a:t>Минздравсоцразвития</a:t>
            </a:r>
            <a:r>
              <a:rPr lang="ru-RU" sz="900" dirty="0"/>
              <a:t> России от 03.12.2009 N 944н "Об утверждении Порядка оказания медицинской помощи онкологическим больным".</a:t>
            </a:r>
          </a:p>
          <a:p>
            <a:r>
              <a:rPr lang="ru-RU" sz="900" dirty="0"/>
              <a:t>3.	Приказ Минздрава России от 15.11.2012 N 915н "Об утверждении Порядка оказания медицинской помощи взрослому населению по профилю </a:t>
            </a:r>
            <a:r>
              <a:rPr lang="ru-RU" sz="900" dirty="0" smtClean="0"/>
              <a:t>	"</a:t>
            </a:r>
            <a:r>
              <a:rPr lang="ru-RU" sz="900" dirty="0"/>
              <a:t>онкология".</a:t>
            </a:r>
          </a:p>
          <a:p>
            <a:r>
              <a:rPr lang="ru-RU" sz="900" dirty="0"/>
              <a:t>4.	Порядок оказания паллиативной медицинской помощи взрослому населению</a:t>
            </a:r>
          </a:p>
          <a:p>
            <a:r>
              <a:rPr lang="ru-RU" sz="900" dirty="0"/>
              <a:t>5.	(утв. приказом Министерства здравоохранения РФ от 21 декабря 2012 г. N 1343н).</a:t>
            </a:r>
          </a:p>
          <a:p>
            <a:r>
              <a:rPr lang="ru-RU" sz="900" dirty="0"/>
              <a:t>6.	А.Д. </a:t>
            </a:r>
            <a:r>
              <a:rPr lang="ru-RU" sz="900" dirty="0" err="1"/>
              <a:t>Каприн</a:t>
            </a:r>
            <a:r>
              <a:rPr lang="ru-RU" sz="900" dirty="0"/>
              <a:t>, чл.-корр. РАМН, д.м.н., проф., директор, В.В. </a:t>
            </a:r>
            <a:r>
              <a:rPr lang="ru-RU" sz="900" dirty="0" err="1"/>
              <a:t>Старинский</a:t>
            </a:r>
            <a:r>
              <a:rPr lang="ru-RU" sz="900" dirty="0"/>
              <a:t>, д.м.н., проф., замдиректора по научной работе, Г.С. Алексеева, д.м.н., </a:t>
            </a:r>
            <a:r>
              <a:rPr lang="ru-RU" sz="900" dirty="0" smtClean="0"/>
              <a:t>	замдиректора </a:t>
            </a:r>
            <a:r>
              <a:rPr lang="ru-RU" sz="900" dirty="0"/>
              <a:t>по лечебной части П.Ю. Балашов, замдиректора по административно-хозяйственным и техническим вопросам, ФГБУ "Московский </a:t>
            </a:r>
            <a:r>
              <a:rPr lang="ru-RU" sz="900" dirty="0" smtClean="0"/>
              <a:t>	научно-исследовательский </a:t>
            </a:r>
            <a:r>
              <a:rPr lang="ru-RU" sz="900" dirty="0"/>
              <a:t>онкологический институт им. П.А. Герцена" Министерства здравоохранения РФ. "Вестник Росздравнадзора", N 5, </a:t>
            </a:r>
            <a:r>
              <a:rPr lang="ru-RU" sz="900" dirty="0" smtClean="0"/>
              <a:t>сентябрь-	октябрь </a:t>
            </a:r>
            <a:r>
              <a:rPr lang="ru-RU" sz="900" dirty="0"/>
              <a:t>2013 г.</a:t>
            </a:r>
          </a:p>
          <a:p>
            <a:r>
              <a:rPr lang="ru-RU" sz="900" dirty="0"/>
              <a:t>7.	Приказ МЗРФ от 01.11.12 №572N «Об утверждении порядка оказания медицинской помощи по профилю «акушерство и гинекология» (за исключением </a:t>
            </a:r>
            <a:r>
              <a:rPr lang="ru-RU" sz="900" dirty="0" smtClean="0"/>
              <a:t>	ВРТ</a:t>
            </a:r>
            <a:r>
              <a:rPr lang="ru-RU" sz="900" dirty="0"/>
              <a:t>)»)</a:t>
            </a:r>
          </a:p>
          <a:p>
            <a:r>
              <a:rPr lang="ru-RU" sz="900" dirty="0"/>
              <a:t>8.	Приказ Минздрава РФ от 24 апреля 2003 г. N 174</a:t>
            </a:r>
          </a:p>
          <a:p>
            <a:r>
              <a:rPr lang="ru-RU" sz="900" dirty="0"/>
              <a:t>9.	"Об утверждении учетных форм для цитологических исследований".</a:t>
            </a:r>
          </a:p>
          <a:p>
            <a:r>
              <a:rPr lang="ru-RU" sz="900" dirty="0"/>
              <a:t>10.	МИНИСТЕРСТВО ЗДРАВООХРАНЕНИЯ И СОЦИАЛЬНОГО РАЗВИТИЯ </a:t>
            </a:r>
          </a:p>
          <a:p>
            <a:pPr lvl="1"/>
            <a:r>
              <a:rPr lang="ru-RU" sz="500" dirty="0" smtClean="0"/>
              <a:t>РОССИЙСКОЙ </a:t>
            </a:r>
            <a:r>
              <a:rPr lang="ru-RU" sz="500" dirty="0"/>
              <a:t>ФЕДЕРАЦИИ АССОЦИАЦИЯ ОНКОЛОГОВ РОССИИ </a:t>
            </a:r>
          </a:p>
          <a:p>
            <a:pPr lvl="1"/>
            <a:r>
              <a:rPr lang="ru-RU" sz="500" dirty="0" smtClean="0"/>
              <a:t>ФЕДЕРАЛЬНОЕ </a:t>
            </a:r>
            <a:r>
              <a:rPr lang="ru-RU" sz="500" dirty="0"/>
              <a:t>ГОСУДАРСТВЕННОЕ УЧРЕЖДЕНИЕ МОСКОВСКИЙ НАУЧНО-ИССЛЕДОВАТЕЛЬСКИЙ ОНКОЛОГИЧЕСКИЙ ИНСТИТУТ им. П.А. ГЕРЦЕНА </a:t>
            </a:r>
          </a:p>
          <a:p>
            <a:pPr lvl="1"/>
            <a:r>
              <a:rPr lang="ru-RU" sz="500" dirty="0" smtClean="0"/>
              <a:t>МИНИСТЕРСТВА </a:t>
            </a:r>
            <a:r>
              <a:rPr lang="ru-RU" sz="500" dirty="0"/>
              <a:t>ЗДРАВООХРАНЕНИЯ И СОЦИАЛЬНОГО РАЗВИТИЯ </a:t>
            </a:r>
          </a:p>
          <a:p>
            <a:pPr lvl="1"/>
            <a:r>
              <a:rPr lang="ru-RU" sz="500" dirty="0" smtClean="0"/>
              <a:t>РОССИЙСКОЙ </a:t>
            </a:r>
            <a:r>
              <a:rPr lang="ru-RU" sz="500" dirty="0"/>
              <a:t>ФЕДЕРАЦИИ «РОЛЬ И ЗАДАЧИ СМОТРОВОГО КАБИНЕТА ПОЛИКЛИНИКИ КАК ЭТАПА В ОРГАНИЗАЦИИ ПРОФИЛАКТИЧЕСКИХ МЕРОПРИЯТИЙ, НАПРАВЛЕННЫХ НА СОВЕРШЕНСТВОВАНИЕ ОНКОЛОГИЧЕСКОЙ ПОМОЩИ НАСЕЛЕНИЮ», методические рекомендации, Москва 2010.</a:t>
            </a:r>
          </a:p>
          <a:p>
            <a:r>
              <a:rPr lang="ru-RU" sz="900" dirty="0"/>
              <a:t>15.	Приказ Министерства здравоохранения РФ от 3 декабря 2012 г. N 1006н</a:t>
            </a:r>
          </a:p>
          <a:p>
            <a:r>
              <a:rPr lang="ru-RU" sz="900" dirty="0"/>
              <a:t>16.	"Об утверждении порядка проведения диспансеризации определенных групп взрослого населения".</a:t>
            </a:r>
          </a:p>
          <a:p>
            <a:r>
              <a:rPr lang="ru-RU" sz="900" dirty="0"/>
              <a:t>17.	Приказ Министерства здравоохранения РФ от 6 декабря 2012 г. N 1011н</a:t>
            </a:r>
          </a:p>
          <a:p>
            <a:r>
              <a:rPr lang="ru-RU" sz="900" dirty="0"/>
              <a:t>18.	"Об утверждении Порядка проведения профилактического медицинского осмотра".</a:t>
            </a:r>
          </a:p>
          <a:p>
            <a:r>
              <a:rPr lang="ru-RU" sz="900" dirty="0"/>
              <a:t>19.	Письмо Министерства здравоохранения РФ от 29 августа 2013 г. N 14-2/10/2-6432 Методические рекомендации "Организация проведения </a:t>
            </a:r>
            <a:r>
              <a:rPr lang="ru-RU" sz="900" dirty="0" smtClean="0"/>
              <a:t>	диспансеризации </a:t>
            </a:r>
            <a:r>
              <a:rPr lang="ru-RU" sz="900" dirty="0"/>
              <a:t>и профилактических медицинских осмотров взрослого населения" (2-е издание с дополнениями и уточнениями).</a:t>
            </a:r>
          </a:p>
          <a:p>
            <a:r>
              <a:rPr lang="ru-RU" sz="900" dirty="0"/>
              <a:t>20.	Распоряжение Правительства Рязанской области от 30 апреля 2013 г. N 211-р.</a:t>
            </a:r>
          </a:p>
          <a:p>
            <a:r>
              <a:rPr lang="ru-RU" sz="900" dirty="0"/>
              <a:t>21.	Руководство по медицинской профилактике/ Под ред. Р.Г. </a:t>
            </a:r>
            <a:r>
              <a:rPr lang="ru-RU" sz="900" dirty="0" err="1"/>
              <a:t>Оганова</a:t>
            </a:r>
            <a:r>
              <a:rPr lang="ru-RU" sz="900" dirty="0"/>
              <a:t>, Р.А. </a:t>
            </a:r>
            <a:r>
              <a:rPr lang="ru-RU" sz="900" dirty="0" err="1"/>
              <a:t>Хальфина</a:t>
            </a:r>
            <a:r>
              <a:rPr lang="ru-RU" sz="900" dirty="0"/>
              <a:t>. – М.: ГЭОТАР-Медиа, 2007, стр. 174-180.</a:t>
            </a:r>
          </a:p>
          <a:p>
            <a:r>
              <a:rPr lang="ru-RU" sz="900" dirty="0"/>
              <a:t>22.	Профилактика рака шейки матки: Руководство для врачей/под ред. Акад. РАМН Г.Т. Сухих, </a:t>
            </a:r>
            <a:r>
              <a:rPr lang="ru-RU" sz="900" dirty="0" err="1"/>
              <a:t>проф</a:t>
            </a:r>
            <a:r>
              <a:rPr lang="ru-RU" sz="900" dirty="0"/>
              <a:t> В.Н. </a:t>
            </a:r>
            <a:r>
              <a:rPr lang="ru-RU" sz="900" dirty="0" err="1"/>
              <a:t>Прилепской</a:t>
            </a:r>
            <a:r>
              <a:rPr lang="ru-RU" sz="900" dirty="0"/>
              <a:t>. 3-е изд., </a:t>
            </a:r>
            <a:r>
              <a:rPr lang="ru-RU" sz="900" dirty="0" err="1"/>
              <a:t>перераб</a:t>
            </a:r>
            <a:r>
              <a:rPr lang="ru-RU" sz="900" dirty="0"/>
              <a:t>. и </a:t>
            </a:r>
            <a:r>
              <a:rPr lang="ru-RU" sz="900" dirty="0" err="1"/>
              <a:t>доп</a:t>
            </a:r>
            <a:r>
              <a:rPr lang="ru-RU" sz="900" dirty="0"/>
              <a:t>- М.: </a:t>
            </a:r>
            <a:r>
              <a:rPr lang="ru-RU" sz="900" dirty="0" smtClean="0"/>
              <a:t>	</a:t>
            </a:r>
            <a:r>
              <a:rPr lang="ru-RU" sz="900" dirty="0" err="1" smtClean="0"/>
              <a:t>МЕДэкспесс-информ</a:t>
            </a:r>
            <a:r>
              <a:rPr lang="ru-RU" sz="900" dirty="0"/>
              <a:t>, 2012.-192с.: ил.</a:t>
            </a:r>
          </a:p>
          <a:p>
            <a:r>
              <a:rPr lang="ru-RU" sz="900" dirty="0"/>
              <a:t>23.	</a:t>
            </a:r>
            <a:r>
              <a:rPr lang="ru-RU" sz="900" dirty="0" err="1"/>
              <a:t>Забаолевания</a:t>
            </a:r>
            <a:r>
              <a:rPr lang="ru-RU" sz="900" dirty="0"/>
              <a:t> </a:t>
            </a:r>
            <a:r>
              <a:rPr lang="ru-RU" sz="900" dirty="0" smtClean="0"/>
              <a:t>шейки </a:t>
            </a:r>
            <a:r>
              <a:rPr lang="ru-RU" sz="900" dirty="0"/>
              <a:t>матки, влагалища и вульвы (Клинические лекции) / Под ред. Проф. В.Н. </a:t>
            </a:r>
            <a:r>
              <a:rPr lang="ru-RU" sz="900" dirty="0" err="1"/>
              <a:t>Прилепской</a:t>
            </a:r>
            <a:r>
              <a:rPr lang="ru-RU" sz="900" dirty="0"/>
              <a:t>. – М.: </a:t>
            </a:r>
            <a:r>
              <a:rPr lang="ru-RU" sz="900" dirty="0" err="1"/>
              <a:t>МЕДпресс</a:t>
            </a:r>
            <a:r>
              <a:rPr lang="ru-RU" sz="900" dirty="0"/>
              <a:t>, 1999.</a:t>
            </a:r>
          </a:p>
          <a:p>
            <a:r>
              <a:rPr lang="ru-RU" sz="900" dirty="0"/>
              <a:t>24.	Руководство по </a:t>
            </a:r>
            <a:r>
              <a:rPr lang="ru-RU" sz="900" dirty="0" err="1"/>
              <a:t>онкогинекологии</a:t>
            </a:r>
            <a:r>
              <a:rPr lang="ru-RU" sz="900" dirty="0"/>
              <a:t>. </a:t>
            </a:r>
            <a:r>
              <a:rPr lang="ru-RU" sz="900" dirty="0" err="1"/>
              <a:t>Бохман</a:t>
            </a:r>
            <a:r>
              <a:rPr lang="ru-RU" sz="900" dirty="0"/>
              <a:t> Я.В. Л.: Медицина, 1989.</a:t>
            </a:r>
          </a:p>
          <a:p>
            <a:r>
              <a:rPr lang="ru-RU" sz="900" dirty="0"/>
              <a:t>25.	Органосохраняющее лечение в </a:t>
            </a:r>
            <a:r>
              <a:rPr lang="ru-RU" sz="900" dirty="0" err="1"/>
              <a:t>онкогинекологии</a:t>
            </a:r>
            <a:r>
              <a:rPr lang="ru-RU" sz="900" dirty="0"/>
              <a:t>. Новикова Е.Г. и </a:t>
            </a:r>
            <a:r>
              <a:rPr lang="ru-RU" sz="900" dirty="0" err="1"/>
              <a:t>соавт</a:t>
            </a:r>
            <a:r>
              <a:rPr lang="ru-RU" sz="900" dirty="0"/>
              <a:t>. М.: Издательский дом </a:t>
            </a:r>
            <a:r>
              <a:rPr lang="ru-RU" sz="900" dirty="0" err="1"/>
              <a:t>Виадар</a:t>
            </a:r>
            <a:r>
              <a:rPr lang="ru-RU" sz="900" dirty="0"/>
              <a:t>-М, 2000.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4542926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230188"/>
            <a:ext cx="8553450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</p:spPr>
        <p:txBody>
          <a:bodyPr/>
          <a:lstStyle/>
          <a:p>
            <a:pPr algn="ctr"/>
            <a:r>
              <a:rPr lang="ru-RU" dirty="0" smtClean="0"/>
              <a:t>Спасибо!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321" y="2204864"/>
            <a:ext cx="3893418" cy="3893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0012731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381000" y="230188"/>
            <a:ext cx="8382000" cy="1107996"/>
          </a:xfrm>
        </p:spPr>
        <p:txBody>
          <a:bodyPr/>
          <a:lstStyle/>
          <a:p>
            <a:r>
              <a:rPr lang="ru-RU" sz="4000" dirty="0"/>
              <a:t>Загадки шейки матки сродни загадочной русской </a:t>
            </a:r>
            <a:r>
              <a:rPr lang="ru-RU" sz="4000" dirty="0" smtClean="0"/>
              <a:t>душе:</a:t>
            </a:r>
            <a:endParaRPr lang="ru-RU" sz="4000" dirty="0"/>
          </a:p>
        </p:txBody>
      </p:sp>
      <p:sp>
        <p:nvSpPr>
          <p:cNvPr id="6149" name="Rectangle 5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251520" y="1412776"/>
            <a:ext cx="3528392" cy="5392245"/>
          </a:xfrm>
        </p:spPr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2400" b="1" dirty="0" smtClean="0">
                <a:solidFill>
                  <a:srgbClr val="FF3300"/>
                </a:solidFill>
              </a:rPr>
              <a:t>Общеизвестно:</a:t>
            </a:r>
            <a:endParaRPr lang="ru-RU" sz="2400" b="1" dirty="0">
              <a:solidFill>
                <a:srgbClr val="FF3300"/>
              </a:solidFill>
            </a:endParaRPr>
          </a:p>
          <a:p>
            <a:pPr>
              <a:lnSpc>
                <a:spcPct val="80000"/>
              </a:lnSpc>
            </a:pPr>
            <a:r>
              <a:rPr lang="ru-RU" sz="2400" i="1" dirty="0">
                <a:solidFill>
                  <a:srgbClr val="FF3300"/>
                </a:solidFill>
              </a:rPr>
              <a:t>Шейка матки – единственный орган репродуктивной системы, полностью доступный диагностическому исследованию</a:t>
            </a:r>
          </a:p>
          <a:p>
            <a:pPr>
              <a:lnSpc>
                <a:spcPct val="80000"/>
              </a:lnSpc>
            </a:pPr>
            <a:r>
              <a:rPr lang="ru-RU" sz="2400" i="1" dirty="0">
                <a:solidFill>
                  <a:srgbClr val="FF3300"/>
                </a:solidFill>
              </a:rPr>
              <a:t>Известны виды обследования, скрининга, терминология </a:t>
            </a:r>
            <a:r>
              <a:rPr lang="ru-RU" sz="2400" i="1" dirty="0" smtClean="0">
                <a:solidFill>
                  <a:srgbClr val="FF3300"/>
                </a:solidFill>
              </a:rPr>
              <a:t>заболеваний, </a:t>
            </a:r>
          </a:p>
          <a:p>
            <a:pPr>
              <a:lnSpc>
                <a:spcPct val="80000"/>
              </a:lnSpc>
            </a:pPr>
            <a:r>
              <a:rPr lang="ru-RU" sz="2400" i="1" dirty="0" smtClean="0">
                <a:solidFill>
                  <a:srgbClr val="FF3300"/>
                </a:solidFill>
              </a:rPr>
              <a:t>известен </a:t>
            </a:r>
            <a:r>
              <a:rPr lang="ru-RU" sz="2400" i="1" dirty="0" err="1">
                <a:solidFill>
                  <a:srgbClr val="FF3300"/>
                </a:solidFill>
              </a:rPr>
              <a:t>этиопатогенез</a:t>
            </a:r>
            <a:r>
              <a:rPr lang="ru-RU" sz="2400" i="1" dirty="0">
                <a:solidFill>
                  <a:srgbClr val="FF3300"/>
                </a:solidFill>
              </a:rPr>
              <a:t>.</a:t>
            </a:r>
          </a:p>
          <a:p>
            <a:pPr>
              <a:lnSpc>
                <a:spcPct val="80000"/>
              </a:lnSpc>
            </a:pPr>
            <a:endParaRPr lang="ru-RU" sz="2400" i="1" dirty="0">
              <a:solidFill>
                <a:srgbClr val="FF3300"/>
              </a:solidFill>
            </a:endParaRPr>
          </a:p>
          <a:p>
            <a:pPr>
              <a:lnSpc>
                <a:spcPct val="80000"/>
              </a:lnSpc>
            </a:pPr>
            <a:endParaRPr lang="ru-RU" sz="2400" i="1" dirty="0">
              <a:solidFill>
                <a:srgbClr val="FF3300"/>
              </a:solidFill>
            </a:endParaRPr>
          </a:p>
        </p:txBody>
      </p:sp>
      <p:sp>
        <p:nvSpPr>
          <p:cNvPr id="6150" name="Rectangle 6"/>
          <p:cNvSpPr>
            <a:spLocks noGrp="1" noRot="1" noChangeArrowheads="1"/>
          </p:cNvSpPr>
          <p:nvPr>
            <p:ph type="body" sz="half" idx="2"/>
          </p:nvPr>
        </p:nvSpPr>
        <p:spPr>
          <a:xfrm>
            <a:off x="3563888" y="1052736"/>
            <a:ext cx="5281662" cy="5946243"/>
          </a:xfrm>
        </p:spPr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2400" dirty="0">
                <a:solidFill>
                  <a:srgbClr val="0000FF"/>
                </a:solidFill>
              </a:rPr>
              <a:t>В тоже время РШМ:</a:t>
            </a:r>
          </a:p>
          <a:p>
            <a:pPr>
              <a:lnSpc>
                <a:spcPct val="80000"/>
              </a:lnSpc>
            </a:pPr>
            <a:r>
              <a:rPr lang="ru-RU" sz="1800" dirty="0">
                <a:solidFill>
                  <a:srgbClr val="0000FF"/>
                </a:solidFill>
              </a:rPr>
              <a:t>Занимает 5-ое место в структуре заболеваемости женщин злокачественными новообразованиями</a:t>
            </a:r>
          </a:p>
          <a:p>
            <a:pPr>
              <a:lnSpc>
                <a:spcPct val="80000"/>
              </a:lnSpc>
            </a:pPr>
            <a:r>
              <a:rPr lang="ru-RU" sz="1800" dirty="0">
                <a:solidFill>
                  <a:srgbClr val="0000FF"/>
                </a:solidFill>
              </a:rPr>
              <a:t>1-ое место (17,8%) в структуре заболеваемости женщин злокачественными новообразованиями в возрастной группе 15-39 лет</a:t>
            </a:r>
          </a:p>
          <a:p>
            <a:pPr>
              <a:lnSpc>
                <a:spcPct val="80000"/>
              </a:lnSpc>
            </a:pPr>
            <a:r>
              <a:rPr lang="ru-RU" sz="1800" dirty="0">
                <a:solidFill>
                  <a:srgbClr val="0000FF"/>
                </a:solidFill>
              </a:rPr>
              <a:t>2-ое место (15%) в структуре смертности женщин от злокачественных новообразований в возрастной группе 15-39 лет</a:t>
            </a:r>
          </a:p>
          <a:p>
            <a:pPr>
              <a:lnSpc>
                <a:spcPct val="80000"/>
              </a:lnSpc>
            </a:pPr>
            <a:r>
              <a:rPr lang="ru-RU" sz="1800" dirty="0">
                <a:solidFill>
                  <a:srgbClr val="0000FF"/>
                </a:solidFill>
              </a:rPr>
              <a:t>Заболеваемость РШМ у молодых женщин растет в среднем на 2% в </a:t>
            </a:r>
            <a:r>
              <a:rPr lang="ru-RU" sz="1800" dirty="0" smtClean="0">
                <a:solidFill>
                  <a:srgbClr val="0000FF"/>
                </a:solidFill>
              </a:rPr>
              <a:t>год</a:t>
            </a:r>
          </a:p>
          <a:p>
            <a:pPr>
              <a:lnSpc>
                <a:spcPct val="80000"/>
              </a:lnSpc>
            </a:pPr>
            <a:r>
              <a:rPr lang="ru-RU" sz="1800" dirty="0">
                <a:solidFill>
                  <a:srgbClr val="0000FF"/>
                </a:solidFill>
              </a:rPr>
              <a:t>Число больных с впервые выявленным раком ШМ по стадиям заболевания в 2009 году (Г.Т. Сухих с </a:t>
            </a:r>
            <a:r>
              <a:rPr lang="ru-RU" sz="1800" dirty="0" err="1">
                <a:solidFill>
                  <a:srgbClr val="0000FF"/>
                </a:solidFill>
              </a:rPr>
              <a:t>соав</a:t>
            </a:r>
            <a:r>
              <a:rPr lang="ru-RU" sz="1800" dirty="0">
                <a:solidFill>
                  <a:srgbClr val="0000FF"/>
                </a:solidFill>
              </a:rPr>
              <a:t>.):</a:t>
            </a:r>
          </a:p>
          <a:p>
            <a:pPr>
              <a:lnSpc>
                <a:spcPct val="80000"/>
              </a:lnSpc>
            </a:pPr>
            <a:r>
              <a:rPr lang="ru-RU" sz="1800" dirty="0">
                <a:solidFill>
                  <a:srgbClr val="0000FF"/>
                </a:solidFill>
              </a:rPr>
              <a:t>1-2 стадия – 59,8%</a:t>
            </a:r>
          </a:p>
          <a:p>
            <a:pPr>
              <a:lnSpc>
                <a:spcPct val="80000"/>
              </a:lnSpc>
            </a:pPr>
            <a:r>
              <a:rPr lang="ru-RU" sz="1800" dirty="0">
                <a:solidFill>
                  <a:srgbClr val="0000FF"/>
                </a:solidFill>
              </a:rPr>
              <a:t>3 стадия – 27,9%</a:t>
            </a:r>
          </a:p>
          <a:p>
            <a:pPr>
              <a:lnSpc>
                <a:spcPct val="80000"/>
              </a:lnSpc>
            </a:pPr>
            <a:r>
              <a:rPr lang="ru-RU" sz="1800" dirty="0">
                <a:solidFill>
                  <a:srgbClr val="0000FF"/>
                </a:solidFill>
              </a:rPr>
              <a:t>4 стадия – 9,1%</a:t>
            </a:r>
          </a:p>
          <a:p>
            <a:pPr>
              <a:lnSpc>
                <a:spcPct val="80000"/>
              </a:lnSpc>
            </a:pPr>
            <a:r>
              <a:rPr lang="ru-RU" sz="1800" dirty="0">
                <a:solidFill>
                  <a:srgbClr val="0000FF"/>
                </a:solidFill>
              </a:rPr>
              <a:t>Смертность больных в течении 1-го года после установления диагноза у женщин в возрасте до 30 лет составила в 2009 году 18,0%. Общая 5-летняя выживаемость при раке шейки матки составляет 71%, при ранней стадии заболевания — 92%.</a:t>
            </a:r>
          </a:p>
          <a:p>
            <a:pPr marL="0" indent="0">
              <a:lnSpc>
                <a:spcPct val="80000"/>
              </a:lnSpc>
              <a:buNone/>
            </a:pPr>
            <a:endParaRPr lang="ru-RU" sz="1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061201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381000" y="908720"/>
            <a:ext cx="8382000" cy="5127558"/>
          </a:xfrm>
        </p:spPr>
        <p:txBody>
          <a:bodyPr/>
          <a:lstStyle/>
          <a:p>
            <a:r>
              <a:rPr lang="ru-RU" sz="2800" dirty="0"/>
              <a:t>В более чем 95% случаев за развитие РШМ компетентен вирус папилломы человека, его </a:t>
            </a:r>
            <a:r>
              <a:rPr lang="ru-RU" sz="2800" dirty="0" err="1"/>
              <a:t>высокоонкогенные</a:t>
            </a:r>
            <a:r>
              <a:rPr lang="ru-RU" sz="2800" dirty="0"/>
              <a:t> штаммы 916, 18, 31, 45). </a:t>
            </a:r>
            <a:r>
              <a:rPr lang="ru-RU" sz="2800" b="1" dirty="0">
                <a:solidFill>
                  <a:srgbClr val="FF0000"/>
                </a:solidFill>
              </a:rPr>
              <a:t>От момента инфицирования вирусом папилломы человека до развития РШМ проходит до 10-40 лет</a:t>
            </a:r>
            <a:r>
              <a:rPr lang="ru-RU" sz="2800" dirty="0"/>
              <a:t>, редко 1-2 года</a:t>
            </a:r>
          </a:p>
          <a:p>
            <a:r>
              <a:rPr lang="ru-RU" sz="2800" dirty="0"/>
              <a:t>Поскольку </a:t>
            </a:r>
            <a:r>
              <a:rPr lang="ru-RU" sz="2800" dirty="0">
                <a:solidFill>
                  <a:srgbClr val="FF0000"/>
                </a:solidFill>
              </a:rPr>
              <a:t>заболевание </a:t>
            </a:r>
            <a:r>
              <a:rPr lang="ru-RU" sz="2800" dirty="0"/>
              <a:t>широко распространено, </a:t>
            </a:r>
            <a:r>
              <a:rPr lang="ru-RU" sz="2800" dirty="0">
                <a:solidFill>
                  <a:srgbClr val="FF0000"/>
                </a:solidFill>
              </a:rPr>
              <a:t>имеет длительный период развития и </a:t>
            </a:r>
            <a:r>
              <a:rPr lang="ru-RU" sz="2800" dirty="0" err="1">
                <a:solidFill>
                  <a:srgbClr val="FF0000"/>
                </a:solidFill>
              </a:rPr>
              <a:t>преклиническую</a:t>
            </a:r>
            <a:r>
              <a:rPr lang="ru-RU" sz="2800" dirty="0">
                <a:solidFill>
                  <a:srgbClr val="FF0000"/>
                </a:solidFill>
              </a:rPr>
              <a:t> фазу</a:t>
            </a:r>
            <a:r>
              <a:rPr lang="ru-RU" sz="2800" dirty="0"/>
              <a:t> (</a:t>
            </a:r>
            <a:r>
              <a:rPr lang="ru-RU" sz="2800" dirty="0" err="1"/>
              <a:t>предрак</a:t>
            </a:r>
            <a:r>
              <a:rPr lang="ru-RU" sz="2800" dirty="0"/>
              <a:t> — дисплазии), которая может быть выявлена с помощью </a:t>
            </a:r>
            <a:r>
              <a:rPr lang="ru-RU" sz="2800" dirty="0" err="1"/>
              <a:t>скрининговых</a:t>
            </a:r>
            <a:r>
              <a:rPr lang="ru-RU" sz="2800" dirty="0"/>
              <a:t> тестов, и существуют эффективные методы уточнения диагноза и лечения; возможно проведение популяционного скрининга</a:t>
            </a:r>
          </a:p>
        </p:txBody>
      </p:sp>
    </p:spTree>
    <p:extLst>
      <p:ext uri="{BB962C8B-B14F-4D97-AF65-F5344CB8AC3E}">
        <p14:creationId xmlns:p14="http://schemas.microsoft.com/office/powerpoint/2010/main" val="3774425264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244475"/>
            <a:ext cx="8385175" cy="1551194"/>
          </a:xfrm>
        </p:spPr>
        <p:txBody>
          <a:bodyPr/>
          <a:lstStyle/>
          <a:p>
            <a:pPr eaLnBrk="1" hangingPunct="1">
              <a:defRPr/>
            </a:pPr>
            <a:r>
              <a:rPr lang="en-AU" sz="2800" dirty="0" smtClean="0">
                <a:effectLst/>
              </a:rPr>
              <a:t>06</a:t>
            </a:r>
            <a:r>
              <a:rPr lang="ru-RU" sz="2800" dirty="0" smtClean="0">
                <a:effectLst/>
              </a:rPr>
              <a:t>/10/2008 в Стокгольме был назван лауреат Нобелевской премии в области физиологии и медицины немецкий ученый </a:t>
            </a:r>
            <a:r>
              <a:rPr lang="ru-RU" sz="2800" dirty="0" err="1" smtClean="0">
                <a:effectLst/>
              </a:rPr>
              <a:t>Хараль</a:t>
            </a:r>
            <a:r>
              <a:rPr lang="ru-RU" sz="2800" dirty="0" smtClean="0">
                <a:effectLst/>
              </a:rPr>
              <a:t> </a:t>
            </a:r>
            <a:r>
              <a:rPr lang="ru-RU" sz="2800" dirty="0" err="1" smtClean="0">
                <a:effectLst/>
              </a:rPr>
              <a:t>цур</a:t>
            </a:r>
            <a:r>
              <a:rPr lang="ru-RU" sz="2800" dirty="0" smtClean="0">
                <a:effectLst/>
              </a:rPr>
              <a:t> </a:t>
            </a:r>
            <a:r>
              <a:rPr lang="ru-RU" sz="2800" dirty="0" err="1" smtClean="0">
                <a:effectLst/>
              </a:rPr>
              <a:t>Хаузен</a:t>
            </a:r>
            <a:r>
              <a:rPr lang="ru-RU" sz="2800" dirty="0" smtClean="0">
                <a:effectLst/>
              </a:rPr>
              <a:t> - </a:t>
            </a:r>
            <a:r>
              <a:rPr lang="en-AU" sz="2800" dirty="0" err="1" smtClean="0">
                <a:effectLst/>
              </a:rPr>
              <a:t>первооткрыватель</a:t>
            </a:r>
            <a:r>
              <a:rPr lang="en-AU" sz="2800" dirty="0" smtClean="0">
                <a:effectLst/>
              </a:rPr>
              <a:t> </a:t>
            </a:r>
            <a:r>
              <a:rPr lang="en-AU" sz="2800" dirty="0" err="1" smtClean="0">
                <a:effectLst/>
              </a:rPr>
              <a:t>связи</a:t>
            </a:r>
            <a:r>
              <a:rPr lang="en-AU" sz="2800" dirty="0" smtClean="0">
                <a:effectLst/>
              </a:rPr>
              <a:t> </a:t>
            </a:r>
            <a:r>
              <a:rPr lang="en-AU" sz="2800" dirty="0" err="1" smtClean="0">
                <a:effectLst/>
              </a:rPr>
              <a:t>вируса</a:t>
            </a:r>
            <a:r>
              <a:rPr lang="en-AU" sz="2800" dirty="0" smtClean="0">
                <a:effectLst/>
              </a:rPr>
              <a:t> </a:t>
            </a:r>
            <a:r>
              <a:rPr lang="en-AU" sz="2800" dirty="0" err="1" smtClean="0">
                <a:effectLst/>
              </a:rPr>
              <a:t>папилломы</a:t>
            </a:r>
            <a:r>
              <a:rPr lang="en-AU" sz="2800" dirty="0" smtClean="0">
                <a:effectLst/>
              </a:rPr>
              <a:t> </a:t>
            </a:r>
            <a:r>
              <a:rPr lang="en-AU" sz="2800" dirty="0" err="1" smtClean="0">
                <a:effectLst/>
              </a:rPr>
              <a:t>человека</a:t>
            </a:r>
            <a:r>
              <a:rPr lang="en-AU" sz="2800" dirty="0" smtClean="0">
                <a:effectLst/>
              </a:rPr>
              <a:t> с </a:t>
            </a:r>
            <a:r>
              <a:rPr lang="en-AU" sz="2800" dirty="0" err="1" smtClean="0">
                <a:effectLst/>
              </a:rPr>
              <a:t>раком</a:t>
            </a:r>
            <a:r>
              <a:rPr lang="en-AU" sz="2800" dirty="0" smtClean="0">
                <a:effectLst/>
              </a:rPr>
              <a:t> </a:t>
            </a:r>
            <a:r>
              <a:rPr lang="en-AU" sz="2800" dirty="0" err="1" smtClean="0">
                <a:effectLst/>
              </a:rPr>
              <a:t>шейки</a:t>
            </a:r>
            <a:r>
              <a:rPr lang="en-AU" sz="2800" dirty="0" smtClean="0">
                <a:effectLst/>
              </a:rPr>
              <a:t> </a:t>
            </a:r>
            <a:r>
              <a:rPr lang="en-AU" sz="2800" dirty="0" err="1" smtClean="0">
                <a:effectLst/>
              </a:rPr>
              <a:t>матки</a:t>
            </a:r>
            <a:r>
              <a:rPr lang="en-AU" sz="2800" dirty="0" smtClean="0">
                <a:effectLst/>
              </a:rPr>
              <a:t>.</a:t>
            </a:r>
            <a:endParaRPr lang="ru-RU" sz="2800" dirty="0" smtClean="0"/>
          </a:p>
        </p:txBody>
      </p:sp>
      <p:pic>
        <p:nvPicPr>
          <p:cNvPr id="7171" name="Picture 3" descr="151904590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504" y="2132856"/>
            <a:ext cx="6385492" cy="3600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 descr="295879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48450" y="2438400"/>
            <a:ext cx="2462213" cy="2462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4" descr="Вирусы гриппа под микр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5105400"/>
            <a:ext cx="1692275" cy="149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6078788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Другие факторы </a:t>
            </a:r>
            <a:r>
              <a:rPr lang="ru-RU" dirty="0" smtClean="0"/>
              <a:t>риска: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381000" y="1411552"/>
            <a:ext cx="8382000" cy="4838248"/>
          </a:xfrm>
        </p:spPr>
        <p:txBody>
          <a:bodyPr/>
          <a:lstStyle/>
          <a:p>
            <a:r>
              <a:rPr lang="ru-RU" sz="2800" dirty="0" smtClean="0"/>
              <a:t>раннее </a:t>
            </a:r>
            <a:r>
              <a:rPr lang="ru-RU" sz="2800" dirty="0"/>
              <a:t>начало половой жизни и наступление первой беременности</a:t>
            </a:r>
            <a:r>
              <a:rPr lang="ru-RU" sz="2800" dirty="0" smtClean="0"/>
              <a:t>,</a:t>
            </a:r>
          </a:p>
          <a:p>
            <a:r>
              <a:rPr lang="ru-RU" sz="2800" dirty="0" smtClean="0"/>
              <a:t> </a:t>
            </a:r>
            <a:r>
              <a:rPr lang="ru-RU" sz="2800" dirty="0"/>
              <a:t>большое число половых партнёров в течение жизни</a:t>
            </a:r>
            <a:r>
              <a:rPr lang="ru-RU" sz="2800" dirty="0" smtClean="0"/>
              <a:t>,</a:t>
            </a:r>
          </a:p>
          <a:p>
            <a:r>
              <a:rPr lang="ru-RU" sz="2800" dirty="0" smtClean="0"/>
              <a:t> </a:t>
            </a:r>
            <a:r>
              <a:rPr lang="ru-RU" sz="2800" dirty="0"/>
              <a:t>СПИД</a:t>
            </a:r>
            <a:r>
              <a:rPr lang="ru-RU" sz="2800" dirty="0" smtClean="0"/>
              <a:t>,</a:t>
            </a:r>
          </a:p>
          <a:p>
            <a:r>
              <a:rPr lang="ru-RU" sz="2800" dirty="0" smtClean="0"/>
              <a:t> </a:t>
            </a:r>
            <a:r>
              <a:rPr lang="ru-RU" sz="2800" dirty="0"/>
              <a:t>частые беременности в анамнезе</a:t>
            </a:r>
            <a:r>
              <a:rPr lang="ru-RU" sz="2800" dirty="0" smtClean="0"/>
              <a:t>,</a:t>
            </a:r>
          </a:p>
          <a:p>
            <a:r>
              <a:rPr lang="ru-RU" sz="2800" dirty="0" smtClean="0"/>
              <a:t>Длительное использование высокодозированных </a:t>
            </a:r>
            <a:r>
              <a:rPr lang="ru-RU" sz="2800" dirty="0"/>
              <a:t>оральных контрацептивов</a:t>
            </a:r>
            <a:r>
              <a:rPr lang="ru-RU" sz="2800" dirty="0" smtClean="0"/>
              <a:t>,</a:t>
            </a:r>
          </a:p>
          <a:p>
            <a:r>
              <a:rPr lang="ru-RU" sz="2800" dirty="0" smtClean="0"/>
              <a:t>Отягощённый </a:t>
            </a:r>
            <a:r>
              <a:rPr lang="ru-RU" sz="2800" dirty="0"/>
              <a:t>семейный </a:t>
            </a:r>
            <a:r>
              <a:rPr lang="ru-RU" sz="2800" dirty="0" smtClean="0"/>
              <a:t>анамнез,</a:t>
            </a:r>
          </a:p>
          <a:p>
            <a:r>
              <a:rPr lang="ru-RU" sz="2800" dirty="0" smtClean="0"/>
              <a:t>Курение </a:t>
            </a:r>
            <a:r>
              <a:rPr lang="ru-RU" sz="2800" dirty="0"/>
              <a:t>— независимый фактор риска, повышающий риск развития болезни в 2-4 раза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8145422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Распределение полномочий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381000" y="1124744"/>
            <a:ext cx="8382000" cy="547260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Выноска со стрелкой вниз 4"/>
          <p:cNvSpPr/>
          <p:nvPr/>
        </p:nvSpPr>
        <p:spPr bwMode="auto">
          <a:xfrm>
            <a:off x="2843808" y="1124744"/>
            <a:ext cx="2808312" cy="914400"/>
          </a:xfrm>
          <a:prstGeom prst="downArrowCallou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schemeClr val="tx1"/>
                </a:solidFill>
                <a:latin typeface="Trebuchet MS" pitchFamily="34" charset="0"/>
              </a:rPr>
              <a:t>Первичные онкологические кабинеты </a:t>
            </a:r>
            <a:endParaRPr lang="ru-RU" sz="1600" dirty="0" smtClean="0">
              <a:solidFill>
                <a:schemeClr val="tx1"/>
              </a:solidFill>
              <a:latin typeface="Trebuchet MS" pitchFamily="34" charset="0"/>
            </a:endParaRPr>
          </a:p>
        </p:txBody>
      </p:sp>
      <p:sp>
        <p:nvSpPr>
          <p:cNvPr id="6" name="Выноска со стрелкой вниз 5"/>
          <p:cNvSpPr/>
          <p:nvPr/>
        </p:nvSpPr>
        <p:spPr bwMode="auto">
          <a:xfrm>
            <a:off x="5796136" y="1124744"/>
            <a:ext cx="2952328" cy="914400"/>
          </a:xfrm>
          <a:prstGeom prst="downArrowCallou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chemeClr val="tx1"/>
                </a:solidFill>
                <a:latin typeface="Trebuchet MS" pitchFamily="34" charset="0"/>
              </a:rPr>
              <a:t>Онкологические диспансеры</a:t>
            </a:r>
            <a:endParaRPr lang="ru-RU" dirty="0" smtClean="0">
              <a:solidFill>
                <a:schemeClr val="tx1"/>
              </a:solidFill>
              <a:latin typeface="Trebuchet MS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395534" y="2039144"/>
            <a:ext cx="2088233" cy="4558207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defTabSz="914099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schemeClr val="tx1"/>
                </a:solidFill>
                <a:latin typeface="Trebuchet MS" pitchFamily="34" charset="0"/>
              </a:rPr>
              <a:t>1) первичная диагностика;</a:t>
            </a:r>
          </a:p>
          <a:p>
            <a:pPr defTabSz="914099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schemeClr val="tx1"/>
                </a:solidFill>
                <a:latin typeface="Trebuchet MS" pitchFamily="34" charset="0"/>
              </a:rPr>
              <a:t>2) анализ данных диагностики и своевременное направление пациентов в диспансеры;</a:t>
            </a:r>
          </a:p>
          <a:p>
            <a:pPr defTabSz="914099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schemeClr val="tx1"/>
                </a:solidFill>
                <a:latin typeface="Trebuchet MS" pitchFamily="34" charset="0"/>
              </a:rPr>
              <a:t>3) формирование групп риска по онкологическим заболеваниям;</a:t>
            </a:r>
          </a:p>
          <a:p>
            <a:pPr defTabSz="914099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schemeClr val="tx1"/>
                </a:solidFill>
                <a:latin typeface="Trebuchet MS" pitchFamily="34" charset="0"/>
              </a:rPr>
              <a:t>4) формирование "онкологической настороженности" у пациентов;</a:t>
            </a:r>
          </a:p>
          <a:p>
            <a:pPr defTabSz="914099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schemeClr val="tx1"/>
                </a:solidFill>
                <a:latin typeface="Trebuchet MS" pitchFamily="34" charset="0"/>
              </a:rPr>
              <a:t>5) тесное взаимодействие с первичными онкологическими кабинетами;</a:t>
            </a:r>
          </a:p>
          <a:p>
            <a:pPr defTabSz="914099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schemeClr val="tx1"/>
                </a:solidFill>
                <a:latin typeface="Trebuchet MS" pitchFamily="34" charset="0"/>
              </a:rPr>
              <a:t>6) направление на долечивание;</a:t>
            </a:r>
          </a:p>
          <a:p>
            <a:pPr defTabSz="914099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schemeClr val="tx1"/>
                </a:solidFill>
                <a:latin typeface="Trebuchet MS" pitchFamily="34" charset="0"/>
              </a:rPr>
              <a:t>7) пропаганда профилактических </a:t>
            </a:r>
            <a:r>
              <a:rPr lang="ru-RU" sz="1200" dirty="0" smtClean="0">
                <a:solidFill>
                  <a:schemeClr val="tx1"/>
                </a:solidFill>
                <a:latin typeface="Trebuchet MS" pitchFamily="34" charset="0"/>
              </a:rPr>
              <a:t> мероприятий</a:t>
            </a:r>
            <a:r>
              <a:rPr lang="ru-RU" sz="2300" dirty="0">
                <a:solidFill>
                  <a:schemeClr val="tx1"/>
                </a:solidFill>
                <a:latin typeface="Trebuchet MS" pitchFamily="34" charset="0"/>
              </a:rPr>
              <a:t>.</a:t>
            </a:r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2862102" y="2039143"/>
            <a:ext cx="2790017" cy="4558207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defTabSz="914099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schemeClr val="tx1"/>
                </a:solidFill>
                <a:latin typeface="Trebuchet MS" pitchFamily="34" charset="0"/>
              </a:rPr>
              <a:t>1) контроль и выполнение назначений врачей;</a:t>
            </a:r>
          </a:p>
          <a:p>
            <a:pPr defTabSz="914099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schemeClr val="tx1"/>
                </a:solidFill>
                <a:latin typeface="Trebuchet MS" pitchFamily="34" charset="0"/>
              </a:rPr>
              <a:t>2) направление пациентов в онкологический центр на обследование и оказание специализированной, в </a:t>
            </a:r>
            <a:r>
              <a:rPr lang="ru-RU" sz="1600" dirty="0" err="1">
                <a:solidFill>
                  <a:schemeClr val="tx1"/>
                </a:solidFill>
                <a:latin typeface="Trebuchet MS" pitchFamily="34" charset="0"/>
              </a:rPr>
              <a:t>т.ч</a:t>
            </a:r>
            <a:r>
              <a:rPr lang="ru-RU" sz="1600" dirty="0">
                <a:solidFill>
                  <a:schemeClr val="tx1"/>
                </a:solidFill>
                <a:latin typeface="Trebuchet MS" pitchFamily="34" charset="0"/>
              </a:rPr>
              <a:t>. высокотехнологичной, помощи;</a:t>
            </a:r>
          </a:p>
          <a:p>
            <a:pPr defTabSz="914099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schemeClr val="tx1"/>
                </a:solidFill>
                <a:latin typeface="Trebuchet MS" pitchFamily="34" charset="0"/>
              </a:rPr>
              <a:t>3) диспансерное наблюдение больных с онкологическими заболеваниями, их учет;</a:t>
            </a:r>
          </a:p>
          <a:p>
            <a:pPr defTabSz="914099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schemeClr val="tx1"/>
                </a:solidFill>
                <a:latin typeface="Trebuchet MS" pitchFamily="34" charset="0"/>
              </a:rPr>
              <a:t>4) лечебное сопровождение больных онкологическими заболеваниями;</a:t>
            </a:r>
          </a:p>
          <a:p>
            <a:pPr defTabSz="914099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schemeClr val="tx1"/>
                </a:solidFill>
                <a:latin typeface="Trebuchet MS" pitchFamily="34" charset="0"/>
              </a:rPr>
              <a:t>5) </a:t>
            </a:r>
            <a:r>
              <a:rPr lang="ru-RU" sz="1600" dirty="0" err="1">
                <a:solidFill>
                  <a:schemeClr val="tx1"/>
                </a:solidFill>
                <a:latin typeface="Trebuchet MS" pitchFamily="34" charset="0"/>
              </a:rPr>
              <a:t>эпидмониторинг</a:t>
            </a:r>
            <a:r>
              <a:rPr lang="ru-RU" sz="1600" dirty="0">
                <a:solidFill>
                  <a:schemeClr val="tx1"/>
                </a:solidFill>
                <a:latin typeface="Trebuchet MS" pitchFamily="34" charset="0"/>
              </a:rPr>
              <a:t>.</a:t>
            </a:r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5849632" y="2039144"/>
            <a:ext cx="2898831" cy="455820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defTabSz="914099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schemeClr val="tx1"/>
                </a:solidFill>
                <a:latin typeface="Trebuchet MS" pitchFamily="34" charset="0"/>
              </a:rPr>
              <a:t>1) уточняющую диагностику в полном объеме;</a:t>
            </a:r>
          </a:p>
          <a:p>
            <a:pPr defTabSz="914099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schemeClr val="tx1"/>
                </a:solidFill>
                <a:latin typeface="Trebuchet MS" pitchFamily="34" charset="0"/>
              </a:rPr>
              <a:t>2) комплексное и комбинированное лечение и диспансерное наблюдение;</a:t>
            </a:r>
          </a:p>
          <a:p>
            <a:pPr defTabSz="914099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schemeClr val="tx1"/>
                </a:solidFill>
                <a:latin typeface="Trebuchet MS" pitchFamily="34" charset="0"/>
              </a:rPr>
              <a:t>3) контроль за выполнением стандартов лечения в первичном звене;</a:t>
            </a:r>
          </a:p>
          <a:p>
            <a:pPr defTabSz="914099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schemeClr val="tx1"/>
                </a:solidFill>
                <a:latin typeface="Trebuchet MS" pitchFamily="34" charset="0"/>
              </a:rPr>
              <a:t>4) формирование ракового регистра;</a:t>
            </a:r>
          </a:p>
          <a:p>
            <a:pPr defTabSz="914099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schemeClr val="tx1"/>
                </a:solidFill>
                <a:latin typeface="Trebuchet MS" pitchFamily="34" charset="0"/>
              </a:rPr>
              <a:t>5) контроль за проведением и результатами скрининга;</a:t>
            </a:r>
          </a:p>
          <a:p>
            <a:pPr defTabSz="914099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schemeClr val="tx1"/>
                </a:solidFill>
                <a:latin typeface="Trebuchet MS" pitchFamily="34" charset="0"/>
              </a:rPr>
              <a:t>6) </a:t>
            </a:r>
            <a:r>
              <a:rPr lang="ru-RU" sz="1600" dirty="0" err="1">
                <a:solidFill>
                  <a:schemeClr val="tx1"/>
                </a:solidFill>
                <a:latin typeface="Trebuchet MS" pitchFamily="34" charset="0"/>
              </a:rPr>
              <a:t>эпидмониторинг</a:t>
            </a:r>
            <a:r>
              <a:rPr lang="ru-RU" sz="1600" dirty="0">
                <a:solidFill>
                  <a:schemeClr val="tx1"/>
                </a:solidFill>
                <a:latin typeface="Trebuchet MS" pitchFamily="34" charset="0"/>
              </a:rPr>
              <a:t>;</a:t>
            </a:r>
          </a:p>
          <a:p>
            <a:pPr defTabSz="914099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schemeClr val="tx1"/>
                </a:solidFill>
                <a:latin typeface="Trebuchet MS" pitchFamily="34" charset="0"/>
              </a:rPr>
              <a:t>7) непрерывное обучение кадров.</a:t>
            </a:r>
          </a:p>
        </p:txBody>
      </p:sp>
      <p:sp>
        <p:nvSpPr>
          <p:cNvPr id="10" name="Выноска со стрелкой вниз 9"/>
          <p:cNvSpPr/>
          <p:nvPr/>
        </p:nvSpPr>
        <p:spPr bwMode="auto">
          <a:xfrm>
            <a:off x="394897" y="1124743"/>
            <a:ext cx="2088869" cy="914400"/>
          </a:xfrm>
          <a:prstGeom prst="downArrowCallou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chemeClr val="tx1"/>
                </a:solidFill>
                <a:latin typeface="Trebuchet MS" pitchFamily="34" charset="0"/>
              </a:rPr>
              <a:t>Врачи первичного звена</a:t>
            </a:r>
          </a:p>
        </p:txBody>
      </p:sp>
    </p:spTree>
    <p:extLst>
      <p:ext uri="{BB962C8B-B14F-4D97-AF65-F5344CB8AC3E}">
        <p14:creationId xmlns:p14="http://schemas.microsoft.com/office/powerpoint/2010/main" val="2502616367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Цервикальный скрининг</a:t>
            </a:r>
            <a:endParaRPr lang="ru-RU" dirty="0"/>
          </a:p>
        </p:txBody>
      </p:sp>
      <p:pic>
        <p:nvPicPr>
          <p:cNvPr id="1026" name="Picture 2" descr="E:\главный акушер-гинеколог\городские и региональные конференции\2015\конференция шейка матки\фотоматериалы\шейка-матки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789040"/>
            <a:ext cx="3186302" cy="2527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главный акушер-гинеколог\городские и региональные конференции\2015\конференция шейка матки\фотоматериалы\атрофия 00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717031"/>
            <a:ext cx="1925944" cy="2655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Выноска со стрелкой вниз 5"/>
          <p:cNvSpPr/>
          <p:nvPr/>
        </p:nvSpPr>
        <p:spPr bwMode="auto">
          <a:xfrm>
            <a:off x="323528" y="836712"/>
            <a:ext cx="3168352" cy="3024336"/>
          </a:xfrm>
          <a:prstGeom prst="downArrowCallou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ru-RU" sz="2300" dirty="0" smtClean="0">
                <a:solidFill>
                  <a:schemeClr val="tx1"/>
                </a:solidFill>
                <a:latin typeface="Trebuchet MS" pitchFamily="34" charset="0"/>
              </a:rPr>
              <a:t>Начало:</a:t>
            </a:r>
          </a:p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ru-RU" sz="2300" dirty="0" smtClean="0">
                <a:solidFill>
                  <a:schemeClr val="tx1"/>
                </a:solidFill>
                <a:latin typeface="Trebuchet MS" pitchFamily="34" charset="0"/>
              </a:rPr>
              <a:t>21 год;</a:t>
            </a:r>
          </a:p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ru-RU" sz="2300" dirty="0" smtClean="0">
                <a:solidFill>
                  <a:schemeClr val="tx1"/>
                </a:solidFill>
                <a:latin typeface="Trebuchet MS" pitchFamily="34" charset="0"/>
              </a:rPr>
              <a:t>Или не позднее 3-х лет после сексуального дебюта</a:t>
            </a:r>
          </a:p>
        </p:txBody>
      </p:sp>
      <p:sp>
        <p:nvSpPr>
          <p:cNvPr id="7" name="Выноска со стрелкой вниз 6"/>
          <p:cNvSpPr/>
          <p:nvPr/>
        </p:nvSpPr>
        <p:spPr bwMode="auto">
          <a:xfrm>
            <a:off x="5796136" y="836712"/>
            <a:ext cx="3096344" cy="2952328"/>
          </a:xfrm>
          <a:prstGeom prst="downArrowCallou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ru-RU" sz="2300" dirty="0" smtClean="0">
                <a:solidFill>
                  <a:schemeClr val="tx1"/>
                </a:solidFill>
                <a:latin typeface="Trebuchet MS" pitchFamily="34" charset="0"/>
              </a:rPr>
              <a:t>Окончание </a:t>
            </a:r>
          </a:p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ru-RU" sz="2300" dirty="0" smtClean="0">
                <a:solidFill>
                  <a:schemeClr val="tx1"/>
                </a:solidFill>
                <a:latin typeface="Trebuchet MS" pitchFamily="34" charset="0"/>
              </a:rPr>
              <a:t>99 лет</a:t>
            </a:r>
          </a:p>
        </p:txBody>
      </p:sp>
      <p:sp>
        <p:nvSpPr>
          <p:cNvPr id="8" name="Стрелка вправо 7"/>
          <p:cNvSpPr/>
          <p:nvPr/>
        </p:nvSpPr>
        <p:spPr bwMode="auto">
          <a:xfrm>
            <a:off x="3515822" y="3212976"/>
            <a:ext cx="3360433" cy="3456384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ru-RU" sz="2300" dirty="0" smtClean="0">
                <a:solidFill>
                  <a:schemeClr val="tx1"/>
                </a:solidFill>
                <a:latin typeface="Trebuchet MS" pitchFamily="34" charset="0"/>
              </a:rPr>
              <a:t>1 раз в 3 года</a:t>
            </a:r>
          </a:p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ru-RU" sz="2300" dirty="0" smtClean="0">
                <a:solidFill>
                  <a:schemeClr val="tx1"/>
                </a:solidFill>
                <a:latin typeface="Trebuchet MS" pitchFamily="34" charset="0"/>
              </a:rPr>
              <a:t>Или 27 процедур</a:t>
            </a:r>
          </a:p>
        </p:txBody>
      </p:sp>
    </p:spTree>
    <p:extLst>
      <p:ext uri="{BB962C8B-B14F-4D97-AF65-F5344CB8AC3E}">
        <p14:creationId xmlns:p14="http://schemas.microsoft.com/office/powerpoint/2010/main" val="3334284321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Врачебная агрессия: действие и бездействие</a:t>
            </a:r>
          </a:p>
        </p:txBody>
      </p:sp>
      <p:sp>
        <p:nvSpPr>
          <p:cNvPr id="12291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292" name="AutoShape 4"/>
          <p:cNvSpPr>
            <a:spLocks noChangeArrowheads="1"/>
          </p:cNvSpPr>
          <p:nvPr/>
        </p:nvSpPr>
        <p:spPr bwMode="auto">
          <a:xfrm>
            <a:off x="3962400" y="1600200"/>
            <a:ext cx="4724400" cy="2057400"/>
          </a:xfrm>
          <a:prstGeom prst="leftArrowCallout">
            <a:avLst>
              <a:gd name="adj1" fmla="val 25000"/>
              <a:gd name="adj2" fmla="val 25000"/>
              <a:gd name="adj3" fmla="val 38272"/>
              <a:gd name="adj4" fmla="val 66667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2000" b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Неизмененная шейка матки</a:t>
            </a:r>
          </a:p>
        </p:txBody>
      </p:sp>
      <p:sp>
        <p:nvSpPr>
          <p:cNvPr id="12293" name="AutoShape 5"/>
          <p:cNvSpPr>
            <a:spLocks noChangeArrowheads="1"/>
          </p:cNvSpPr>
          <p:nvPr/>
        </p:nvSpPr>
        <p:spPr bwMode="auto">
          <a:xfrm>
            <a:off x="457200" y="4114800"/>
            <a:ext cx="5257800" cy="1981200"/>
          </a:xfrm>
          <a:prstGeom prst="rightArrowCallout">
            <a:avLst>
              <a:gd name="adj1" fmla="val 25000"/>
              <a:gd name="adj2" fmla="val 25000"/>
              <a:gd name="adj3" fmla="val 44231"/>
              <a:gd name="adj4" fmla="val 66667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2000" b="1" dirty="0"/>
              <a:t>Реально существующая</a:t>
            </a:r>
          </a:p>
          <a:p>
            <a:pPr algn="ctr"/>
            <a:r>
              <a:rPr lang="ru-RU" sz="2000" b="1" dirty="0"/>
              <a:t> патология шейки матки</a:t>
            </a:r>
          </a:p>
        </p:txBody>
      </p:sp>
      <p:sp>
        <p:nvSpPr>
          <p:cNvPr id="12294" name="Rectangle 6"/>
          <p:cNvSpPr>
            <a:spLocks noChangeArrowheads="1"/>
          </p:cNvSpPr>
          <p:nvPr/>
        </p:nvSpPr>
        <p:spPr bwMode="auto">
          <a:xfrm>
            <a:off x="457200" y="1600200"/>
            <a:ext cx="3505200" cy="2133600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2000">
                <a:solidFill>
                  <a:srgbClr val="0000FF"/>
                </a:solidFill>
              </a:rPr>
              <a:t>Максимальное</a:t>
            </a:r>
          </a:p>
          <a:p>
            <a:pPr algn="ctr"/>
            <a:r>
              <a:rPr lang="ru-RU" sz="2000">
                <a:solidFill>
                  <a:srgbClr val="0000FF"/>
                </a:solidFill>
              </a:rPr>
              <a:t> использование</a:t>
            </a:r>
          </a:p>
          <a:p>
            <a:pPr algn="ctr"/>
            <a:r>
              <a:rPr lang="ru-RU" sz="2000">
                <a:solidFill>
                  <a:srgbClr val="0000FF"/>
                </a:solidFill>
              </a:rPr>
              <a:t> инвазивных</a:t>
            </a:r>
          </a:p>
          <a:p>
            <a:pPr algn="ctr"/>
            <a:r>
              <a:rPr lang="ru-RU" sz="2000">
                <a:solidFill>
                  <a:srgbClr val="0000FF"/>
                </a:solidFill>
              </a:rPr>
              <a:t> методик</a:t>
            </a:r>
          </a:p>
        </p:txBody>
      </p:sp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5715000" y="4114800"/>
            <a:ext cx="3124200" cy="1981200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2000">
                <a:solidFill>
                  <a:srgbClr val="0000FF"/>
                </a:solidFill>
              </a:rPr>
              <a:t>Полное игнорирование</a:t>
            </a:r>
          </a:p>
          <a:p>
            <a:pPr algn="ctr"/>
            <a:r>
              <a:rPr lang="ru-RU" sz="2000">
                <a:solidFill>
                  <a:srgbClr val="0000FF"/>
                </a:solidFill>
              </a:rPr>
              <a:t> возможностей постановки</a:t>
            </a:r>
          </a:p>
          <a:p>
            <a:pPr algn="ctr"/>
            <a:r>
              <a:rPr lang="ru-RU" sz="2000">
                <a:solidFill>
                  <a:srgbClr val="0000FF"/>
                </a:solidFill>
              </a:rPr>
              <a:t> точного диагноза</a:t>
            </a:r>
          </a:p>
        </p:txBody>
      </p:sp>
      <p:sp>
        <p:nvSpPr>
          <p:cNvPr id="2" name="Прямоугольная выноска 1"/>
          <p:cNvSpPr/>
          <p:nvPr/>
        </p:nvSpPr>
        <p:spPr bwMode="auto">
          <a:xfrm>
            <a:off x="6444208" y="818420"/>
            <a:ext cx="2545432" cy="612648"/>
          </a:xfrm>
          <a:prstGeom prst="wedgeRectCallout">
            <a:avLst>
              <a:gd name="adj1" fmla="val -38976"/>
              <a:gd name="adj2" fmla="val 100190"/>
            </a:avLst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ru-RU" sz="2300" dirty="0" smtClean="0">
                <a:solidFill>
                  <a:schemeClr val="tx1"/>
                </a:solidFill>
                <a:latin typeface="Trebuchet MS" pitchFamily="34" charset="0"/>
              </a:rPr>
              <a:t>Пример 1</a:t>
            </a:r>
          </a:p>
        </p:txBody>
      </p:sp>
      <p:sp>
        <p:nvSpPr>
          <p:cNvPr id="3" name="Прямоугольная выноска 2"/>
          <p:cNvSpPr/>
          <p:nvPr/>
        </p:nvSpPr>
        <p:spPr bwMode="auto">
          <a:xfrm>
            <a:off x="4067944" y="6245352"/>
            <a:ext cx="1872208" cy="612648"/>
          </a:xfrm>
          <a:prstGeom prst="wedgeRectCallout">
            <a:avLst>
              <a:gd name="adj1" fmla="val -92519"/>
              <a:gd name="adj2" fmla="val -113891"/>
            </a:avLst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ru-RU" sz="2300" dirty="0" smtClean="0">
                <a:solidFill>
                  <a:schemeClr val="tx1"/>
                </a:solidFill>
                <a:latin typeface="Trebuchet MS" pitchFamily="34" charset="0"/>
              </a:rPr>
              <a:t>Пример 2</a:t>
            </a:r>
          </a:p>
        </p:txBody>
      </p:sp>
    </p:spTree>
    <p:extLst>
      <p:ext uri="{BB962C8B-B14F-4D97-AF65-F5344CB8AC3E}">
        <p14:creationId xmlns:p14="http://schemas.microsoft.com/office/powerpoint/2010/main" val="33508028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White with Blue Bar Segoe Template_TP10286789">
  <a:themeElements>
    <a:clrScheme name="White - blue accents template template">
      <a:dk1>
        <a:srgbClr val="000000"/>
      </a:dk1>
      <a:lt1>
        <a:srgbClr val="FFFFFF"/>
      </a:lt1>
      <a:dk2>
        <a:srgbClr val="1D4775"/>
      </a:dk2>
      <a:lt2>
        <a:srgbClr val="FEF194"/>
      </a:lt2>
      <a:accent1>
        <a:srgbClr val="FFC000"/>
      </a:accent1>
      <a:accent2>
        <a:srgbClr val="3497AE"/>
      </a:accent2>
      <a:accent3>
        <a:srgbClr val="DF8045"/>
      </a:accent3>
      <a:accent4>
        <a:srgbClr val="7DCC2E"/>
      </a:accent4>
      <a:accent5>
        <a:srgbClr val="FF9929"/>
      </a:accent5>
      <a:accent6>
        <a:srgbClr val="A061C3"/>
      </a:accent6>
      <a:hlink>
        <a:srgbClr val="1D4775"/>
      </a:hlink>
      <a:folHlink>
        <a:srgbClr val="1D4775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91436" tIns="45718" rIns="91436" bIns="45718" numCol="1" rtlCol="0" anchor="ctr" anchorCtr="0" compatLnSpc="1">
        <a:prstTxWarp prst="textNoShape">
          <a:avLst/>
        </a:prstTxWarp>
      </a:bodyPr>
      <a:lstStyle>
        <a:defPPr algn="ctr" defTabSz="914099" fontAlgn="base">
          <a:spcBef>
            <a:spcPct val="0"/>
          </a:spcBef>
          <a:spcAft>
            <a:spcPct val="0"/>
          </a:spcAft>
          <a:defRPr sz="2300" dirty="0" smtClean="0">
            <a:solidFill>
              <a:schemeClr val="tx1"/>
            </a:solidFill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Белый текст и шрифт Courier для слайдов с кодом">
  <a:themeElements>
    <a:clrScheme name="Blue Template-Template">
      <a:dk1>
        <a:srgbClr val="000000"/>
      </a:dk1>
      <a:lt1>
        <a:srgbClr val="FFFFFF"/>
      </a:lt1>
      <a:dk2>
        <a:srgbClr val="050595"/>
      </a:dk2>
      <a:lt2>
        <a:srgbClr val="FFFFFF"/>
      </a:lt2>
      <a:accent1>
        <a:srgbClr val="FFC000"/>
      </a:accent1>
      <a:accent2>
        <a:srgbClr val="3497AE"/>
      </a:accent2>
      <a:accent3>
        <a:srgbClr val="DF8045"/>
      </a:accent3>
      <a:accent4>
        <a:srgbClr val="7DCC2E"/>
      </a:accent4>
      <a:accent5>
        <a:srgbClr val="FF9929"/>
      </a:accent5>
      <a:accent6>
        <a:srgbClr val="7D3DA1"/>
      </a:accent6>
      <a:hlink>
        <a:srgbClr val="F3EB4F"/>
      </a:hlink>
      <a:folHlink>
        <a:srgbClr val="7DDD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109728" tIns="54864" rIns="109728" bIns="54864" numCol="1" rtlCol="0" anchor="ctr" anchorCtr="0" compatLnSpc="1">
        <a:prstTxWarp prst="textNoShape">
          <a:avLst/>
        </a:prstTxWarp>
      </a:bodyPr>
      <a:lstStyle>
        <a:defPPr marL="0" marR="0" indent="0" algn="ctr" defTabSz="10969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1_White Template with yellow-magenta Segoe_TP10286788">
  <a:themeElements>
    <a:clrScheme name="White - blue accents template template">
      <a:dk1>
        <a:srgbClr val="000000"/>
      </a:dk1>
      <a:lt1>
        <a:srgbClr val="FFFFFF"/>
      </a:lt1>
      <a:dk2>
        <a:srgbClr val="1D4775"/>
      </a:dk2>
      <a:lt2>
        <a:srgbClr val="FEF194"/>
      </a:lt2>
      <a:accent1>
        <a:srgbClr val="FFC000"/>
      </a:accent1>
      <a:accent2>
        <a:srgbClr val="3497AE"/>
      </a:accent2>
      <a:accent3>
        <a:srgbClr val="DF8045"/>
      </a:accent3>
      <a:accent4>
        <a:srgbClr val="7DCC2E"/>
      </a:accent4>
      <a:accent5>
        <a:srgbClr val="FF9929"/>
      </a:accent5>
      <a:accent6>
        <a:srgbClr val="A061C3"/>
      </a:accent6>
      <a:hlink>
        <a:srgbClr val="1D4775"/>
      </a:hlink>
      <a:folHlink>
        <a:srgbClr val="1D4775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91436" tIns="45718" rIns="91436" bIns="45718" numCol="1" rtlCol="0" anchor="ctr" anchorCtr="0" compatLnSpc="1">
        <a:prstTxWarp prst="textNoShape">
          <a:avLst/>
        </a:prstTxWarp>
      </a:bodyPr>
      <a:lstStyle>
        <a:defPPr algn="ctr" defTabSz="914099" fontAlgn="base">
          <a:spcBef>
            <a:spcPct val="0"/>
          </a:spcBef>
          <a:spcAft>
            <a:spcPct val="0"/>
          </a:spcAft>
          <a:defRPr sz="2300" dirty="0" smtClean="0">
            <a:solidFill>
              <a:schemeClr val="tx1"/>
            </a:solidFill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1_Белый текст и шрифт Courier для слайдов с кодом">
  <a:themeElements>
    <a:clrScheme name="Blue Template-Template">
      <a:dk1>
        <a:srgbClr val="000000"/>
      </a:dk1>
      <a:lt1>
        <a:srgbClr val="FFFFFF"/>
      </a:lt1>
      <a:dk2>
        <a:srgbClr val="050595"/>
      </a:dk2>
      <a:lt2>
        <a:srgbClr val="FFFFFF"/>
      </a:lt2>
      <a:accent1>
        <a:srgbClr val="FFC000"/>
      </a:accent1>
      <a:accent2>
        <a:srgbClr val="3497AE"/>
      </a:accent2>
      <a:accent3>
        <a:srgbClr val="DF8045"/>
      </a:accent3>
      <a:accent4>
        <a:srgbClr val="7DCC2E"/>
      </a:accent4>
      <a:accent5>
        <a:srgbClr val="FF9929"/>
      </a:accent5>
      <a:accent6>
        <a:srgbClr val="7D3DA1"/>
      </a:accent6>
      <a:hlink>
        <a:srgbClr val="F3EB4F"/>
      </a:hlink>
      <a:folHlink>
        <a:srgbClr val="7DDD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109728" tIns="54864" rIns="109728" bIns="54864" numCol="1" rtlCol="0" anchor="ctr" anchorCtr="0" compatLnSpc="1">
        <a:prstTxWarp prst="textNoShape">
          <a:avLst/>
        </a:prstTxWarp>
      </a:bodyPr>
      <a:lstStyle>
        <a:defPPr marL="0" marR="0" indent="0" algn="ctr" defTabSz="10969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5.xml><?xml version="1.0" encoding="utf-8"?>
<a:theme xmlns:a="http://schemas.openxmlformats.org/drawingml/2006/main" name="1_Green with White Fence Segoe_TP10286746">
  <a:themeElements>
    <a:clrScheme name="White - blue accents template template">
      <a:dk1>
        <a:srgbClr val="000000"/>
      </a:dk1>
      <a:lt1>
        <a:srgbClr val="FFFFFF"/>
      </a:lt1>
      <a:dk2>
        <a:srgbClr val="1D4775"/>
      </a:dk2>
      <a:lt2>
        <a:srgbClr val="FEF194"/>
      </a:lt2>
      <a:accent1>
        <a:srgbClr val="FFC000"/>
      </a:accent1>
      <a:accent2>
        <a:srgbClr val="3497AE"/>
      </a:accent2>
      <a:accent3>
        <a:srgbClr val="DF8045"/>
      </a:accent3>
      <a:accent4>
        <a:srgbClr val="7DCC2E"/>
      </a:accent4>
      <a:accent5>
        <a:srgbClr val="FF9929"/>
      </a:accent5>
      <a:accent6>
        <a:srgbClr val="A061C3"/>
      </a:accent6>
      <a:hlink>
        <a:srgbClr val="1D4775"/>
      </a:hlink>
      <a:folHlink>
        <a:srgbClr val="1D4775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91436" tIns="45718" rIns="91436" bIns="45718" numCol="1" rtlCol="0" anchor="ctr" anchorCtr="0" compatLnSpc="1">
        <a:prstTxWarp prst="textNoShape">
          <a:avLst/>
        </a:prstTxWarp>
      </a:bodyPr>
      <a:lstStyle>
        <a:defPPr algn="ctr" defTabSz="914099" fontAlgn="base">
          <a:spcBef>
            <a:spcPct val="0"/>
          </a:spcBef>
          <a:spcAft>
            <a:spcPct val="0"/>
          </a:spcAft>
          <a:defRPr sz="2300" dirty="0" smtClean="0">
            <a:solidFill>
              <a:schemeClr val="tx1"/>
            </a:solidFill>
            <a:latin typeface="Trebuchet MS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6.xml><?xml version="1.0" encoding="utf-8"?>
<a:theme xmlns:a="http://schemas.openxmlformats.org/drawingml/2006/main" name="2_Белый текст и шрифт Courier для слайдов с кодом">
  <a:themeElements>
    <a:clrScheme name="Blue Template-Template">
      <a:dk1>
        <a:srgbClr val="000000"/>
      </a:dk1>
      <a:lt1>
        <a:srgbClr val="FFFFFF"/>
      </a:lt1>
      <a:dk2>
        <a:srgbClr val="050595"/>
      </a:dk2>
      <a:lt2>
        <a:srgbClr val="FFFFFF"/>
      </a:lt2>
      <a:accent1>
        <a:srgbClr val="FFC000"/>
      </a:accent1>
      <a:accent2>
        <a:srgbClr val="3497AE"/>
      </a:accent2>
      <a:accent3>
        <a:srgbClr val="DF8045"/>
      </a:accent3>
      <a:accent4>
        <a:srgbClr val="7DCC2E"/>
      </a:accent4>
      <a:accent5>
        <a:srgbClr val="FF9929"/>
      </a:accent5>
      <a:accent6>
        <a:srgbClr val="7D3DA1"/>
      </a:accent6>
      <a:hlink>
        <a:srgbClr val="F3EB4F"/>
      </a:hlink>
      <a:folHlink>
        <a:srgbClr val="7DDD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109728" tIns="54864" rIns="109728" bIns="54864" numCol="1" rtlCol="0" anchor="ctr" anchorCtr="0" compatLnSpc="1">
        <a:prstTxWarp prst="textNoShape">
          <a:avLst/>
        </a:prstTxWarp>
      </a:bodyPr>
      <a:lstStyle>
        <a:defPPr marL="0" marR="0" indent="0" algn="ctr" defTabSz="10969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7.xml><?xml version="1.0" encoding="utf-8"?>
<a:theme xmlns:a="http://schemas.openxmlformats.org/drawingml/2006/main" name="3_Белый текст и шрифт Courier для слайдов с кодом">
  <a:themeElements>
    <a:clrScheme name="Blue Template-Template">
      <a:dk1>
        <a:srgbClr val="000000"/>
      </a:dk1>
      <a:lt1>
        <a:srgbClr val="FFFFFF"/>
      </a:lt1>
      <a:dk2>
        <a:srgbClr val="050595"/>
      </a:dk2>
      <a:lt2>
        <a:srgbClr val="FFFFFF"/>
      </a:lt2>
      <a:accent1>
        <a:srgbClr val="FFC000"/>
      </a:accent1>
      <a:accent2>
        <a:srgbClr val="3497AE"/>
      </a:accent2>
      <a:accent3>
        <a:srgbClr val="DF8045"/>
      </a:accent3>
      <a:accent4>
        <a:srgbClr val="7DCC2E"/>
      </a:accent4>
      <a:accent5>
        <a:srgbClr val="FF9929"/>
      </a:accent5>
      <a:accent6>
        <a:srgbClr val="7D3DA1"/>
      </a:accent6>
      <a:hlink>
        <a:srgbClr val="F3EB4F"/>
      </a:hlink>
      <a:folHlink>
        <a:srgbClr val="7DDD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109728" tIns="54864" rIns="109728" bIns="54864" numCol="1" rtlCol="0" anchor="ctr" anchorCtr="0" compatLnSpc="1">
        <a:prstTxWarp prst="textNoShape">
          <a:avLst/>
        </a:prstTxWarp>
      </a:bodyPr>
      <a:lstStyle>
        <a:defPPr marL="0" marR="0" indent="0" algn="ctr" defTabSz="10969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TS010286789</Template>
  <TotalTime>1120</TotalTime>
  <Words>1220</Words>
  <Application>Microsoft Office PowerPoint</Application>
  <PresentationFormat>Экран (4:3)</PresentationFormat>
  <Paragraphs>254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7</vt:i4>
      </vt:variant>
      <vt:variant>
        <vt:lpstr>Заголовки слайдов</vt:lpstr>
      </vt:variant>
      <vt:variant>
        <vt:i4>21</vt:i4>
      </vt:variant>
    </vt:vector>
  </HeadingPairs>
  <TitlesOfParts>
    <vt:vector size="28" baseType="lpstr">
      <vt:lpstr>1_White with Blue Bar Segoe Template_TP10286789</vt:lpstr>
      <vt:lpstr>Белый текст и шрифт Courier для слайдов с кодом</vt:lpstr>
      <vt:lpstr>1_White Template with yellow-magenta Segoe_TP10286788</vt:lpstr>
      <vt:lpstr>1_Белый текст и шрифт Courier для слайдов с кодом</vt:lpstr>
      <vt:lpstr>1_Green with White Fence Segoe_TP10286746</vt:lpstr>
      <vt:lpstr>2_Белый текст и шрифт Courier для слайдов с кодом</vt:lpstr>
      <vt:lpstr>3_Белый текст и шрифт Courier для слайдов с кодом</vt:lpstr>
      <vt:lpstr>Министерство здравоохранения  Рязанской области. ГБУ РО «Городская клиническая больница №8»</vt:lpstr>
      <vt:lpstr>Концепция работы акушер-гинеколога с конкретной шейкой матки:</vt:lpstr>
      <vt:lpstr>Загадки шейки матки сродни загадочной русской душе:</vt:lpstr>
      <vt:lpstr>Презентация PowerPoint</vt:lpstr>
      <vt:lpstr>06/10/2008 в Стокгольме был назван лауреат Нобелевской премии в области физиологии и медицины немецкий ученый Хараль цур Хаузен - первооткрыватель связи вируса папилломы человека с раком шейки матки.</vt:lpstr>
      <vt:lpstr>Другие факторы риска:</vt:lpstr>
      <vt:lpstr>Распределение полномочий</vt:lpstr>
      <vt:lpstr>Цервикальный скрининг</vt:lpstr>
      <vt:lpstr>Врачебная агрессия: действие и бездействие</vt:lpstr>
      <vt:lpstr>Пример 1 - агрессия: это не «эрозия»</vt:lpstr>
      <vt:lpstr>Пример 1: Врачебная агрессия – действие!!!</vt:lpstr>
      <vt:lpstr>Пример 2: Врачебная агрессия: -бездействие</vt:lpstr>
      <vt:lpstr>Пример 2:………………………….</vt:lpstr>
      <vt:lpstr>Презентация PowerPoint</vt:lpstr>
      <vt:lpstr>Презентация PowerPoint</vt:lpstr>
      <vt:lpstr> ПРОФИЛАКТИКА  СРЕДСТВА ПРОФИЛАКТИКИ </vt:lpstr>
      <vt:lpstr>Пример правильной первичной профилактики в отдельно взятом регионе нашей страны</vt:lpstr>
      <vt:lpstr>Вторичная профилактика</vt:lpstr>
      <vt:lpstr>При правильном работе с шейкой матки такую такую картину акушер-гинеколог не должен увидеть!</vt:lpstr>
      <vt:lpstr>Литература: </vt:lpstr>
      <vt:lpstr>Спасибо!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здравоохранения  Рязанской области. ГБУ РО «Городская клиническая больница №8»</dc:title>
  <dc:creator>Миров</dc:creator>
  <cp:lastModifiedBy>Миров</cp:lastModifiedBy>
  <cp:revision>29</cp:revision>
  <dcterms:created xsi:type="dcterms:W3CDTF">2015-01-26T16:36:39Z</dcterms:created>
  <dcterms:modified xsi:type="dcterms:W3CDTF">2015-06-05T06:11:38Z</dcterms:modified>
</cp:coreProperties>
</file>