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4" r:id="rId3"/>
    <p:sldId id="258" r:id="rId4"/>
    <p:sldId id="276" r:id="rId5"/>
    <p:sldId id="263" r:id="rId6"/>
    <p:sldId id="264" r:id="rId7"/>
    <p:sldId id="285" r:id="rId8"/>
    <p:sldId id="277" r:id="rId9"/>
    <p:sldId id="278" r:id="rId10"/>
    <p:sldId id="279" r:id="rId11"/>
    <p:sldId id="283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BFD59"/>
    <a:srgbClr val="18F70D"/>
    <a:srgbClr val="008000"/>
    <a:srgbClr val="FF6699"/>
    <a:srgbClr val="D2DB7B"/>
    <a:srgbClr val="FFBEAF"/>
    <a:srgbClr val="F4CDFF"/>
    <a:srgbClr val="FECABA"/>
    <a:srgbClr val="4E4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248" autoAdjust="0"/>
    <p:restoredTop sz="94660"/>
  </p:normalViewPr>
  <p:slideViewPr>
    <p:cSldViewPr>
      <p:cViewPr>
        <p:scale>
          <a:sx n="90" d="100"/>
          <a:sy n="90" d="100"/>
        </p:scale>
        <p:origin x="-80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261259677886424E-2"/>
          <c:y val="8.2252497470251068E-2"/>
          <c:w val="0.75311950365927249"/>
          <c:h val="0.77011394379603459"/>
        </c:manualLayout>
      </c:layout>
      <c:lineChart>
        <c:grouping val="standard"/>
        <c:varyColors val="0"/>
        <c:ser>
          <c:idx val="0"/>
          <c:order val="0"/>
          <c:tx>
            <c:strRef>
              <c:f>'Лист 1'!$A$2</c:f>
              <c:strCache>
                <c:ptCount val="1"/>
                <c:pt idx="0">
                  <c:v>Рязанская область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FF"/>
              </a:solidFill>
              <a:ln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4"/>
              <c:layout>
                <c:manualLayout>
                  <c:x val="-3.490642420862352E-2"/>
                  <c:y val="-3.643076923076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4059093032755769E-2"/>
                  <c:y val="-3.4975005047445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6007759048758185E-2"/>
                  <c:y val="-4.7201292146174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51615775427882E-2"/>
                  <c:y val="-3.1992247122955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6092492166344921E-2"/>
                  <c:y val="-4.7966727236018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1'!$B$2:$L$2</c:f>
              <c:numCache>
                <c:formatCode>0.0</c:formatCode>
                <c:ptCount val="11"/>
                <c:pt idx="0">
                  <c:v>403.1</c:v>
                </c:pt>
                <c:pt idx="1">
                  <c:v>391.6</c:v>
                </c:pt>
                <c:pt idx="2">
                  <c:v>404.5</c:v>
                </c:pt>
                <c:pt idx="3">
                  <c:v>429.9</c:v>
                </c:pt>
                <c:pt idx="4">
                  <c:v>431.8</c:v>
                </c:pt>
                <c:pt idx="5">
                  <c:v>434.4</c:v>
                </c:pt>
                <c:pt idx="6" formatCode="General">
                  <c:v>461.2</c:v>
                </c:pt>
                <c:pt idx="7" formatCode="General">
                  <c:v>472.7</c:v>
                </c:pt>
                <c:pt idx="8" formatCode="General">
                  <c:v>455.1</c:v>
                </c:pt>
                <c:pt idx="9">
                  <c:v>472.6</c:v>
                </c:pt>
                <c:pt idx="10">
                  <c:v>485.7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'Лист 1'!$A$3</c:f>
              <c:strCache>
                <c:ptCount val="1"/>
                <c:pt idx="0">
                  <c:v>ЦФО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FFFF"/>
              </a:solidFill>
              <a:ln>
                <a:solidFill>
                  <a:srgbClr val="00008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2.8607262081066683E-2"/>
                  <c:y val="-2.0615384615384615E-2"/>
                </c:manualLayout>
              </c:layout>
              <c:tx>
                <c:strRef>
                  <c:f>'Лист 1'!$B$3</c:f>
                  <c:strCache>
                    <c:ptCount val="1"/>
                    <c:pt idx="0">
                      <c:v>353,4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569480422589303E-2"/>
                  <c:y val="-2.2666666666666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679154630810814E-2"/>
                  <c:y val="-2.4415424994952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12102354866405E-2"/>
                  <c:y val="-2.4717948717948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1'!$B$3:$L$3</c:f>
              <c:numCache>
                <c:formatCode>0.0</c:formatCode>
                <c:ptCount val="11"/>
                <c:pt idx="0">
                  <c:v>353.4</c:v>
                </c:pt>
                <c:pt idx="1">
                  <c:v>356.8</c:v>
                </c:pt>
                <c:pt idx="2">
                  <c:v>358</c:v>
                </c:pt>
                <c:pt idx="3">
                  <c:v>369.3</c:v>
                </c:pt>
                <c:pt idx="4">
                  <c:v>374.9</c:v>
                </c:pt>
                <c:pt idx="5">
                  <c:v>381.9</c:v>
                </c:pt>
                <c:pt idx="6" formatCode="General">
                  <c:v>386.8</c:v>
                </c:pt>
                <c:pt idx="7" formatCode="General">
                  <c:v>377.4</c:v>
                </c:pt>
                <c:pt idx="8">
                  <c:v>374.5</c:v>
                </c:pt>
                <c:pt idx="9">
                  <c:v>384.5</c:v>
                </c:pt>
                <c:pt idx="10">
                  <c:v>399.9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'Лист 1'!$A$4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339966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FF00"/>
              </a:solidFill>
              <a:ln>
                <a:solidFill>
                  <a:srgbClr val="FFFF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1"/>
              <c:layout>
                <c:manualLayout>
                  <c:x val="-3.1679154630810814E-2"/>
                  <c:y val="4.08256814052089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821691091036736E-2"/>
                  <c:y val="3.72640419947507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437689702194955E-2"/>
                  <c:y val="3.877439935392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437689702194955E-2"/>
                  <c:y val="4.08256814052089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1'!$B$4:$L$4</c:f>
              <c:numCache>
                <c:formatCode>0.0</c:formatCode>
                <c:ptCount val="11"/>
                <c:pt idx="0">
                  <c:v>328</c:v>
                </c:pt>
                <c:pt idx="1">
                  <c:v>330.5</c:v>
                </c:pt>
                <c:pt idx="2">
                  <c:v>333.7</c:v>
                </c:pt>
                <c:pt idx="3">
                  <c:v>341.6</c:v>
                </c:pt>
                <c:pt idx="4">
                  <c:v>345.7</c:v>
                </c:pt>
                <c:pt idx="5">
                  <c:v>355.8</c:v>
                </c:pt>
                <c:pt idx="6">
                  <c:v>364.2</c:v>
                </c:pt>
                <c:pt idx="7" formatCode="General">
                  <c:v>365.4</c:v>
                </c:pt>
                <c:pt idx="8">
                  <c:v>367.3</c:v>
                </c:pt>
                <c:pt idx="9">
                  <c:v>373.4</c:v>
                </c:pt>
                <c:pt idx="10">
                  <c:v>388.9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52864"/>
        <c:axId val="93687808"/>
      </c:lineChart>
      <c:catAx>
        <c:axId val="9365286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Годы</a:t>
                </a:r>
              </a:p>
            </c:rich>
          </c:tx>
          <c:layout>
            <c:manualLayout>
              <c:xMode val="edge"/>
              <c:yMode val="edge"/>
              <c:x val="0.4594594251137602"/>
              <c:y val="0.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36878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93687808"/>
        <c:scaling>
          <c:orientation val="minMax"/>
          <c:max val="510"/>
          <c:min val="270"/>
        </c:scaling>
        <c:delete val="0"/>
        <c:axPos val="l"/>
        <c:majorGridlines>
          <c:spPr>
            <a:ln w="3175">
              <a:solidFill>
                <a:srgbClr val="000000">
                  <a:alpha val="67000"/>
                </a:srgbClr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3652864"/>
        <c:crosses val="autoZero"/>
        <c:crossBetween val="between"/>
        <c:majorUnit val="30"/>
        <c:minorUnit val="10"/>
      </c:valAx>
      <c:spPr>
        <a:gradFill>
          <a:gsLst>
            <a:gs pos="0">
              <a:srgbClr val="85CBFB">
                <a:alpha val="63000"/>
              </a:srgbClr>
            </a:gs>
            <a:gs pos="50000">
              <a:srgbClr val="727CA2">
                <a:tint val="44500"/>
                <a:satMod val="160000"/>
              </a:srgbClr>
            </a:gs>
            <a:gs pos="100000">
              <a:srgbClr val="92D050">
                <a:lumMod val="61000"/>
                <a:lumOff val="39000"/>
                <a:alpha val="64000"/>
              </a:srgbClr>
            </a:gs>
          </a:gsLst>
          <a:lin ang="5400000" scaled="0"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203044747568934"/>
          <c:y val="0.17399568216144154"/>
          <c:w val="0.14529420367278129"/>
          <c:h val="0.51271367745926133"/>
        </c:manualLayout>
      </c:layout>
      <c:overlay val="0"/>
      <c:spPr>
        <a:gradFill>
          <a:gsLst>
            <a:gs pos="0">
              <a:srgbClr val="85CBFB">
                <a:alpha val="58000"/>
              </a:srgbClr>
            </a:gs>
            <a:gs pos="50000">
              <a:srgbClr val="727CA2">
                <a:tint val="44500"/>
                <a:satMod val="160000"/>
              </a:srgbClr>
            </a:gs>
            <a:gs pos="100000">
              <a:srgbClr val="92D050">
                <a:lumMod val="61000"/>
                <a:lumOff val="39000"/>
                <a:alpha val="64000"/>
              </a:srgbClr>
            </a:gs>
          </a:gsLst>
          <a:lin ang="5400000" scaled="0"/>
        </a:gra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Aharoni" pitchFamily="2" charset="-79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9321037499898379E-2"/>
          <c:y val="0.17282051282051283"/>
          <c:w val="0.74056044360021422"/>
          <c:h val="0.69384615384615389"/>
        </c:manualLayout>
      </c:layout>
      <c:lineChart>
        <c:grouping val="standard"/>
        <c:varyColors val="0"/>
        <c:ser>
          <c:idx val="0"/>
          <c:order val="0"/>
          <c:tx>
            <c:strRef>
              <c:f>'Лист 1'!$A$2</c:f>
              <c:strCache>
                <c:ptCount val="1"/>
                <c:pt idx="0">
                  <c:v>Рязанская область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FF"/>
              </a:solidFill>
              <a:ln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3.6139051397179899E-2"/>
                  <c:y val="5.1370085863475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162071422958423E-2"/>
                  <c:y val="5.08354230482327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411570349455299E-2"/>
                  <c:y val="6.2965027695335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5177943191497E-2"/>
                  <c:y val="-5.828439697176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6340361459386177E-2"/>
                  <c:y val="-4.14697970066817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9432158847752287E-2"/>
                  <c:y val="-7.1051629184058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122859429349765E-2"/>
                  <c:y val="-5.00924500452330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6007759048758185E-2"/>
                  <c:y val="-4.7201292146174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648361564162246E-2"/>
                  <c:y val="-4.9629207865792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6092492166344921E-2"/>
                  <c:y val="-4.7966727236018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spPr>
              <a:solidFill>
                <a:srgbClr val="FECEF8"/>
              </a:solidFill>
              <a:ln w="25400">
                <a:solidFill>
                  <a:srgbClr val="FF0000"/>
                </a:solidFill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1'!$B$2:$L$2</c:f>
              <c:numCache>
                <c:formatCode>0.0</c:formatCode>
                <c:ptCount val="11"/>
                <c:pt idx="0">
                  <c:v>15.9</c:v>
                </c:pt>
                <c:pt idx="1">
                  <c:v>15.1</c:v>
                </c:pt>
                <c:pt idx="2">
                  <c:v>17.100000000000001</c:v>
                </c:pt>
                <c:pt idx="3">
                  <c:v>18.5</c:v>
                </c:pt>
                <c:pt idx="4">
                  <c:v>23.1</c:v>
                </c:pt>
                <c:pt idx="5">
                  <c:v>21</c:v>
                </c:pt>
                <c:pt idx="6" formatCode="General">
                  <c:v>23.7</c:v>
                </c:pt>
                <c:pt idx="7" formatCode="General">
                  <c:v>19.600000000000001</c:v>
                </c:pt>
                <c:pt idx="8" formatCode="General">
                  <c:v>20.8</c:v>
                </c:pt>
                <c:pt idx="9">
                  <c:v>20.399999999999999</c:v>
                </c:pt>
                <c:pt idx="10">
                  <c:v>21.2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'Лист 1'!#ССЫЛКА!</c:f>
              <c:strCache>
                <c:ptCount val="1"/>
                <c:pt idx="0">
                  <c:v>#ССЫЛКА!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FFFF"/>
              </a:solidFill>
              <a:ln>
                <a:solidFill>
                  <a:srgbClr val="00008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2.8607262081066683E-2"/>
                  <c:y val="-2.0615384615384615E-2"/>
                </c:manualLayout>
              </c:layout>
              <c:tx>
                <c:strRef>
                  <c:f>'Лист 1'!#ССЫЛКА!</c:f>
                  <c:strCache>
                    <c:ptCount val="1"/>
                    <c:pt idx="0">
                      <c:v>#ССЫЛКА!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569480422589303E-2"/>
                  <c:y val="-2.2666666666666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679154630810814E-2"/>
                  <c:y val="-2.4415424994952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12102354866405E-2"/>
                  <c:y val="-2.4717948717948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'Лист 1'!$A$3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339966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FF00"/>
              </a:solidFill>
              <a:ln>
                <a:solidFill>
                  <a:srgbClr val="FFFF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3.5176872849719501E-2"/>
                  <c:y val="-4.95427095402098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135440235637772E-2"/>
                  <c:y val="-5.1772223721173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508256986802728E-2"/>
                  <c:y val="-5.3572618915358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294278052212808E-2"/>
                  <c:y val="5.1840470106496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262675420888245E-2"/>
                  <c:y val="6.3492945228307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437674946686141E-2"/>
                  <c:y val="5.89309521164315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1871571632058948E-2"/>
                  <c:y val="6.35016744171282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D2DA7A">
                  <a:lumMod val="40000"/>
                  <a:lumOff val="60000"/>
                </a:srgbClr>
              </a:solidFill>
              <a:ln w="25400">
                <a:solidFill>
                  <a:srgbClr val="339966"/>
                </a:solidFill>
              </a:ln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1'!$B$3:$L$3</c:f>
              <c:numCache>
                <c:formatCode>0.0</c:formatCode>
                <c:ptCount val="11"/>
                <c:pt idx="0">
                  <c:v>16.7</c:v>
                </c:pt>
                <c:pt idx="1">
                  <c:v>17</c:v>
                </c:pt>
                <c:pt idx="2">
                  <c:v>17.399999999999999</c:v>
                </c:pt>
                <c:pt idx="3">
                  <c:v>17.600000000000001</c:v>
                </c:pt>
                <c:pt idx="4">
                  <c:v>16.7</c:v>
                </c:pt>
                <c:pt idx="5">
                  <c:v>18.8</c:v>
                </c:pt>
                <c:pt idx="6">
                  <c:v>19.3</c:v>
                </c:pt>
                <c:pt idx="7" formatCode="General">
                  <c:v>19.3</c:v>
                </c:pt>
                <c:pt idx="8">
                  <c:v>19.5</c:v>
                </c:pt>
                <c:pt idx="9">
                  <c:v>20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28992"/>
        <c:axId val="95868032"/>
      </c:lineChart>
      <c:catAx>
        <c:axId val="9582899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Годы</a:t>
                </a:r>
              </a:p>
            </c:rich>
          </c:tx>
          <c:layout>
            <c:manualLayout>
              <c:xMode val="edge"/>
              <c:yMode val="edge"/>
              <c:x val="0.46376114036109811"/>
              <c:y val="0.9426760121891218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5868032"/>
        <c:crossesAt val="5"/>
        <c:auto val="1"/>
        <c:lblAlgn val="ctr"/>
        <c:lblOffset val="100"/>
        <c:tickLblSkip val="1"/>
        <c:tickMarkSkip val="1"/>
        <c:noMultiLvlLbl val="0"/>
      </c:catAx>
      <c:valAx>
        <c:axId val="95868032"/>
        <c:scaling>
          <c:orientation val="minMax"/>
          <c:max val="30"/>
          <c:min val="10"/>
        </c:scaling>
        <c:delete val="0"/>
        <c:axPos val="l"/>
        <c:majorGridlines>
          <c:spPr>
            <a:ln w="3175">
              <a:solidFill>
                <a:srgbClr val="000000">
                  <a:alpha val="67000"/>
                </a:srgbClr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5828992"/>
        <c:crosses val="autoZero"/>
        <c:crossBetween val="between"/>
        <c:majorUnit val="5"/>
        <c:minorUnit val="5"/>
      </c:valAx>
      <c:spPr>
        <a:gradFill>
          <a:gsLst>
            <a:gs pos="0">
              <a:srgbClr val="FD9DE2"/>
            </a:gs>
            <a:gs pos="50000">
              <a:srgbClr val="FECABA">
                <a:alpha val="34000"/>
              </a:srgbClr>
            </a:gs>
            <a:gs pos="100000">
              <a:srgbClr val="FBAB9B">
                <a:alpha val="58000"/>
              </a:srgbClr>
            </a:gs>
          </a:gsLst>
          <a:lin ang="5400000" scaled="0"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2708560837413725"/>
          <c:y val="0.35365964239267533"/>
          <c:w val="0.16015316274704797"/>
          <c:h val="0.33536306423469286"/>
        </c:manualLayout>
      </c:layout>
      <c:overlay val="0"/>
      <c:spPr>
        <a:gradFill>
          <a:gsLst>
            <a:gs pos="0">
              <a:srgbClr val="FD9DE2"/>
            </a:gs>
            <a:gs pos="50000">
              <a:srgbClr val="FECABA">
                <a:alpha val="34000"/>
              </a:srgbClr>
            </a:gs>
            <a:gs pos="100000">
              <a:srgbClr val="FBAB9B">
                <a:alpha val="58000"/>
              </a:srgbClr>
            </a:gs>
          </a:gsLst>
          <a:lin ang="5400000" scaled="0"/>
        </a:gra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4859106563917158E-2"/>
          <c:y val="8.8182268579823447E-2"/>
          <c:w val="0.76772392599169437"/>
          <c:h val="0.74613008800050928"/>
        </c:manualLayout>
      </c:layout>
      <c:lineChart>
        <c:grouping val="standard"/>
        <c:varyColors val="0"/>
        <c:ser>
          <c:idx val="0"/>
          <c:order val="0"/>
          <c:tx>
            <c:strRef>
              <c:f>'Лист 1'!$A$2</c:f>
              <c:strCache>
                <c:ptCount val="1"/>
                <c:pt idx="0">
                  <c:v>Рязанская область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FF"/>
              </a:solidFill>
              <a:ln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2.9264769479240598E-2"/>
                  <c:y val="-5.4801806762952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243518396945794E-2"/>
                  <c:y val="-6.8758298809681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832540186076661E-2"/>
                  <c:y val="6.3004381952658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052771914231751E-2"/>
                  <c:y val="-5.275054027175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2560013992935588E-2"/>
                  <c:y val="-5.9436459874972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841270161901201E-2"/>
                  <c:y val="5.972629552004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8431909769437923E-2"/>
                  <c:y val="-4.6477862896871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815787226579966E-2"/>
                  <c:y val="6.7126614701550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3147946830517451E-2"/>
                  <c:y val="-5.5023485744614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1618580488302036E-2"/>
                  <c:y val="6.6508223180692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6092492166344921E-2"/>
                  <c:y val="-4.7966727236018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spPr>
              <a:solidFill>
                <a:srgbClr val="FFBEAF"/>
              </a:solidFill>
              <a:ln w="25400">
                <a:solidFill>
                  <a:srgbClr val="FF0000"/>
                </a:solidFill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1'!$B$2:$L$2</c:f>
              <c:numCache>
                <c:formatCode>0.0</c:formatCode>
                <c:ptCount val="11"/>
                <c:pt idx="0">
                  <c:v>8.6</c:v>
                </c:pt>
                <c:pt idx="1">
                  <c:v>7.9</c:v>
                </c:pt>
                <c:pt idx="2">
                  <c:v>7.6</c:v>
                </c:pt>
                <c:pt idx="3">
                  <c:v>9.5</c:v>
                </c:pt>
                <c:pt idx="4">
                  <c:v>8.6999999999999993</c:v>
                </c:pt>
                <c:pt idx="5">
                  <c:v>7.9</c:v>
                </c:pt>
                <c:pt idx="6">
                  <c:v>10</c:v>
                </c:pt>
                <c:pt idx="7" formatCode="General">
                  <c:v>8.1</c:v>
                </c:pt>
                <c:pt idx="8" formatCode="General">
                  <c:v>10.199999999999999</c:v>
                </c:pt>
                <c:pt idx="9">
                  <c:v>8.1</c:v>
                </c:pt>
                <c:pt idx="10">
                  <c:v>11.1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'Лист 1'!#ССЫЛКА!</c:f>
              <c:strCache>
                <c:ptCount val="1"/>
                <c:pt idx="0">
                  <c:v>#ССЫЛКА!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FFFF"/>
              </a:solidFill>
              <a:ln>
                <a:solidFill>
                  <a:srgbClr val="00008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2.8607262081066683E-2"/>
                  <c:y val="-2.0615384615384615E-2"/>
                </c:manualLayout>
              </c:layout>
              <c:tx>
                <c:strRef>
                  <c:f>'Лист 1'!#ССЫЛКА!</c:f>
                  <c:strCache>
                    <c:ptCount val="1"/>
                    <c:pt idx="0">
                      <c:v>#ССЫЛКА!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569480422589303E-2"/>
                  <c:y val="-2.2666666666666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679154630810814E-2"/>
                  <c:y val="-2.4415424994952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12102354866405E-2"/>
                  <c:y val="-2.4717948717948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'Лист 1'!$A$3</c:f>
              <c:strCache>
                <c:ptCount val="1"/>
                <c:pt idx="0">
                  <c:v>РФ</c:v>
                </c:pt>
              </c:strCache>
            </c:strRef>
          </c:tx>
          <c:spPr>
            <a:ln w="50800">
              <a:solidFill>
                <a:srgbClr val="D2DA7A">
                  <a:lumMod val="75000"/>
                </a:srgbClr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FF00"/>
              </a:solidFill>
              <a:ln>
                <a:solidFill>
                  <a:srgbClr val="FFFF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2.0303070090467449E-2"/>
                  <c:y val="5.9306713136981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759789775424403E-2"/>
                  <c:y val="5.9306713136981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67836264290194E-2"/>
                  <c:y val="4.4683825540679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350452337251784E-2"/>
                  <c:y val="6.4655765827290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414205584136197E-2"/>
                  <c:y val="-4.5004229788945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388722648814963E-2"/>
                  <c:y val="-3.92525772729002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878778391014406E-2"/>
                  <c:y val="6.1377679394678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392162119727744E-2"/>
                  <c:y val="-4.8684689613196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9BFD59"/>
              </a:solidFill>
              <a:ln w="25400">
                <a:solidFill>
                  <a:srgbClr val="006600"/>
                </a:solidFill>
              </a:ln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'Лист 1'!$B$1:$L$1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'Лист 1'!$B$3:$L$3</c:f>
              <c:numCache>
                <c:formatCode>0.0</c:formatCode>
                <c:ptCount val="11"/>
                <c:pt idx="0">
                  <c:v>7.9</c:v>
                </c:pt>
                <c:pt idx="1">
                  <c:v>7.9</c:v>
                </c:pt>
                <c:pt idx="2">
                  <c:v>7.9</c:v>
                </c:pt>
                <c:pt idx="3">
                  <c:v>8.1</c:v>
                </c:pt>
                <c:pt idx="4">
                  <c:v>7.9</c:v>
                </c:pt>
                <c:pt idx="5">
                  <c:v>8.1</c:v>
                </c:pt>
                <c:pt idx="6">
                  <c:v>8.1</c:v>
                </c:pt>
                <c:pt idx="7" formatCode="General">
                  <c:v>8.3000000000000007</c:v>
                </c:pt>
                <c:pt idx="8">
                  <c:v>8.1999999999999993</c:v>
                </c:pt>
                <c:pt idx="9">
                  <c:v>8.5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78528"/>
        <c:axId val="102668544"/>
      </c:lineChart>
      <c:catAx>
        <c:axId val="9587852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Годы</a:t>
                </a:r>
              </a:p>
            </c:rich>
          </c:tx>
          <c:layout>
            <c:manualLayout>
              <c:xMode val="edge"/>
              <c:yMode val="edge"/>
              <c:x val="0.4594594251137602"/>
              <c:y val="0.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02668544"/>
        <c:crossesAt val="5"/>
        <c:auto val="1"/>
        <c:lblAlgn val="ctr"/>
        <c:lblOffset val="100"/>
        <c:tickLblSkip val="1"/>
        <c:tickMarkSkip val="1"/>
        <c:noMultiLvlLbl val="0"/>
      </c:catAx>
      <c:valAx>
        <c:axId val="102668544"/>
        <c:scaling>
          <c:orientation val="minMax"/>
          <c:max val="12"/>
          <c:min val="5"/>
        </c:scaling>
        <c:delete val="0"/>
        <c:axPos val="l"/>
        <c:majorGridlines>
          <c:spPr>
            <a:ln w="3175">
              <a:solidFill>
                <a:srgbClr val="000000">
                  <a:alpha val="67000"/>
                </a:srgbClr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5878528"/>
        <c:crosses val="autoZero"/>
        <c:crossBetween val="between"/>
        <c:majorUnit val="5"/>
        <c:minorUnit val="2"/>
      </c:valAx>
      <c:spPr>
        <a:gradFill>
          <a:gsLst>
            <a:gs pos="0">
              <a:srgbClr val="03D4A8">
                <a:alpha val="7000"/>
              </a:srgbClr>
            </a:gs>
            <a:gs pos="25000">
              <a:srgbClr val="21D6E0"/>
            </a:gs>
            <a:gs pos="95000">
              <a:srgbClr val="0087E6">
                <a:alpha val="61000"/>
              </a:srgbClr>
            </a:gs>
          </a:gsLst>
          <a:lin ang="5400000" scaled="0"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4194593621828984"/>
          <c:y val="0.34784715517256998"/>
          <c:w val="0.15246228380501339"/>
          <c:h val="0.2934776111021543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ru-RU" sz="2400" dirty="0" smtClean="0"/>
              <a:t>Структура </a:t>
            </a:r>
            <a:r>
              <a:rPr lang="ru-RU" sz="2400" i="1" u="sng" dirty="0" smtClean="0"/>
              <a:t>заболеваемости</a:t>
            </a:r>
            <a:r>
              <a:rPr lang="ru-RU" sz="2400" u="sng" dirty="0" smtClean="0"/>
              <a:t> ЗНО женщин</a:t>
            </a:r>
            <a:r>
              <a:rPr lang="ru-RU" sz="2400" dirty="0" smtClean="0"/>
              <a:t> </a:t>
            </a:r>
          </a:p>
          <a:p>
            <a:pPr>
              <a:defRPr sz="2400"/>
            </a:pPr>
            <a:r>
              <a:rPr lang="ru-RU" sz="2400" dirty="0" smtClean="0"/>
              <a:t>Рязанской области в 2014 г.(%)</a:t>
            </a:r>
            <a:endParaRPr lang="ru-RU" sz="2400" dirty="0"/>
          </a:p>
        </c:rich>
      </c:tx>
      <c:layout>
        <c:manualLayout>
          <c:xMode val="edge"/>
          <c:yMode val="edge"/>
          <c:x val="0.15995870081457209"/>
          <c:y val="2.372881355932203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37374431514777"/>
          <c:y val="0.3028493321942517"/>
          <c:w val="0.73102295402996909"/>
          <c:h val="0.47967658765884252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17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018603228508041E-2"/>
                  <c:y val="-0.132480940825848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Молочная железа
21,3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0269493839205961E-3"/>
                  <c:y val="-8.236295488533491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Рак кожи, меланома
15,6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439731506548553E-2"/>
                  <c:y val="9.516725130787330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Тело матки
10,8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5594340992349248"/>
                  <c:y val="8.577423661166792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Обод.к-ка</a:t>
                    </a:r>
                  </a:p>
                  <a:p>
                    <a:pPr>
                      <a:defRPr/>
                    </a:pPr>
                    <a:r>
                      <a:rPr lang="ru-RU"/>
                      <a:t>7,0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5090506320148872"/>
                  <c:y val="0.1338523971904279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Лимф.и кр.тк.</a:t>
                    </a:r>
                  </a:p>
                  <a:p>
                    <a:pPr>
                      <a:defRPr/>
                    </a:pPr>
                    <a:r>
                      <a:rPr lang="ru-RU"/>
                      <a:t>6,2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5905638645775944E-2"/>
                  <c:y val="0.1449204521397577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Желудок </a:t>
                    </a:r>
                  </a:p>
                  <a:p>
                    <a:pPr>
                      <a:defRPr/>
                    </a:pPr>
                    <a:r>
                      <a:rPr lang="ru-RU"/>
                      <a:t>6,1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300012748304209E-2"/>
                  <c:y val="0.1544961016114652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Шейка м-ки</a:t>
                    </a:r>
                  </a:p>
                  <a:p>
                    <a:pPr>
                      <a:defRPr/>
                    </a:pPr>
                    <a:r>
                      <a:rPr lang="ru-RU"/>
                      <a:t>4,5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581099576650064E-3"/>
                  <c:y val="4.43180803421841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Прямая к-ка</a:t>
                    </a:r>
                  </a:p>
                  <a:p>
                    <a:pPr>
                      <a:defRPr/>
                    </a:pPr>
                    <a:r>
                      <a:rPr lang="ru-RU"/>
                      <a:t>4,1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80999449344082E-2"/>
                  <c:y val="6.775879355762692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Яичники</a:t>
                    </a:r>
                  </a:p>
                  <a:p>
                    <a:pPr>
                      <a:defRPr/>
                    </a:pPr>
                    <a:r>
                      <a:rPr lang="ru-RU"/>
                      <a:t>3,7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0703170786552655E-2"/>
                  <c:y val="8.3766545927478654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Почка</a:t>
                    </a:r>
                  </a:p>
                  <a:p>
                    <a:pPr>
                      <a:defRPr/>
                    </a:pPr>
                    <a:r>
                      <a:rPr lang="ru-RU"/>
                      <a:t>3,4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090969774124837E-2"/>
                  <c:y val="-6.882020680199080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Поджел.ж-за
2,9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1409847356763062E-3"/>
                  <c:y val="-0.1520138188802372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Лёгкое,тр.,бр.</a:t>
                    </a:r>
                  </a:p>
                  <a:p>
                    <a:pPr>
                      <a:defRPr/>
                    </a:pPr>
                    <a:r>
                      <a:rPr lang="ru-RU"/>
                      <a:t>2,2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15132558018063638"/>
                  <c:y val="-0.1258216344536709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Щитов. ж-за
2,1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13869754388250591"/>
                  <c:y val="-5.964197695627029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Прочие
10,1</a:t>
                    </a:r>
                  </a:p>
                </c:rich>
              </c:tx>
              <c:spPr>
                <a:solidFill>
                  <a:srgbClr val="FF7C80">
                    <a:alpha val="30000"/>
                  </a:srgbClr>
                </a:solidFill>
                <a:ln w="3175">
                  <a:solidFill>
                    <a:srgbClr val="993366"/>
                  </a:solidFill>
                  <a:prstDash val="solid"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4"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spPr>
              <a:solidFill>
                <a:srgbClr val="FF7C80">
                  <a:alpha val="30000"/>
                </a:srgbClr>
              </a:solidFill>
              <a:ln w="3175">
                <a:solidFill>
                  <a:srgbClr val="993366"/>
                </a:solidFill>
                <a:prstDash val="solid"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'Исходные данные'!$A$1:$A$14</c:f>
              <c:strCache>
                <c:ptCount val="14"/>
                <c:pt idx="0">
                  <c:v>Молочная железа</c:v>
                </c:pt>
                <c:pt idx="1">
                  <c:v>Рак кожи, меланома</c:v>
                </c:pt>
                <c:pt idx="2">
                  <c:v>Тело матки</c:v>
                </c:pt>
                <c:pt idx="3">
                  <c:v>Ободочная к-ка</c:v>
                </c:pt>
                <c:pt idx="4">
                  <c:v>Лимф.и кроветв. Ткань</c:v>
                </c:pt>
                <c:pt idx="5">
                  <c:v>Желудок</c:v>
                </c:pt>
                <c:pt idx="6">
                  <c:v>Шейка матки</c:v>
                </c:pt>
                <c:pt idx="7">
                  <c:v>Прямая кишка</c:v>
                </c:pt>
                <c:pt idx="8">
                  <c:v>Яичники</c:v>
                </c:pt>
                <c:pt idx="9">
                  <c:v>Почка</c:v>
                </c:pt>
                <c:pt idx="10">
                  <c:v>Поджелудочная железа</c:v>
                </c:pt>
                <c:pt idx="11">
                  <c:v>Легкое,трахея, бронхи</c:v>
                </c:pt>
                <c:pt idx="12">
                  <c:v>Щитовидная железа</c:v>
                </c:pt>
                <c:pt idx="13">
                  <c:v>Прочие</c:v>
                </c:pt>
              </c:strCache>
            </c:strRef>
          </c:cat>
          <c:val>
            <c:numRef>
              <c:f>'Исходные данные'!$B$1:$B$14</c:f>
              <c:numCache>
                <c:formatCode>0.0</c:formatCode>
                <c:ptCount val="14"/>
                <c:pt idx="0">
                  <c:v>21.3</c:v>
                </c:pt>
                <c:pt idx="1">
                  <c:v>15.6</c:v>
                </c:pt>
                <c:pt idx="2">
                  <c:v>10.8</c:v>
                </c:pt>
                <c:pt idx="3">
                  <c:v>7</c:v>
                </c:pt>
                <c:pt idx="4">
                  <c:v>6.2</c:v>
                </c:pt>
                <c:pt idx="5" formatCode="General">
                  <c:v>6.1</c:v>
                </c:pt>
                <c:pt idx="6">
                  <c:v>4.5</c:v>
                </c:pt>
                <c:pt idx="7">
                  <c:v>4.0999999999999996</c:v>
                </c:pt>
                <c:pt idx="8">
                  <c:v>3.7</c:v>
                </c:pt>
                <c:pt idx="9">
                  <c:v>3.4</c:v>
                </c:pt>
                <c:pt idx="10">
                  <c:v>2.9</c:v>
                </c:pt>
                <c:pt idx="11">
                  <c:v>2.2000000000000002</c:v>
                </c:pt>
                <c:pt idx="12">
                  <c:v>2.1</c:v>
                </c:pt>
                <c:pt idx="13">
                  <c:v>10.1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600" b="1" i="0" u="none" strike="noStrike" baseline="0">
          <a:solidFill>
            <a:srgbClr val="00206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Структура  </a:t>
            </a:r>
            <a:r>
              <a:rPr lang="ru-RU" sz="2400" i="1" u="sng" dirty="0" smtClean="0"/>
              <a:t>смертности</a:t>
            </a:r>
            <a:r>
              <a:rPr lang="ru-RU" sz="2400" i="1" u="sng" baseline="0" dirty="0" smtClean="0"/>
              <a:t> </a:t>
            </a:r>
            <a:r>
              <a:rPr lang="ru-RU" sz="2400" u="sng" dirty="0" smtClean="0"/>
              <a:t>от</a:t>
            </a:r>
            <a:r>
              <a:rPr lang="ru-RU" sz="2400" u="sng" baseline="0" dirty="0" smtClean="0"/>
              <a:t> </a:t>
            </a:r>
            <a:r>
              <a:rPr lang="ru-RU" sz="2400" u="sng" dirty="0" smtClean="0"/>
              <a:t>ЗНО женщин</a:t>
            </a:r>
            <a:r>
              <a:rPr lang="ru-RU" sz="2400" dirty="0" smtClean="0"/>
              <a:t>  </a:t>
            </a:r>
            <a:endParaRPr lang="ru-RU" sz="2400" dirty="0"/>
          </a:p>
          <a:p>
            <a:pPr>
              <a:defRPr sz="2400"/>
            </a:pPr>
            <a:r>
              <a:rPr lang="ru-RU" sz="2400" dirty="0"/>
              <a:t>Рязанской области  </a:t>
            </a:r>
            <a:r>
              <a:rPr lang="ru-RU" sz="2400" dirty="0" smtClean="0"/>
              <a:t>в  </a:t>
            </a:r>
            <a:r>
              <a:rPr lang="ru-RU" sz="2400" dirty="0"/>
              <a:t>2014 г.(%)</a:t>
            </a:r>
          </a:p>
        </c:rich>
      </c:tx>
      <c:layout>
        <c:manualLayout>
          <c:xMode val="edge"/>
          <c:yMode val="edge"/>
          <c:x val="0.21080823008912988"/>
          <c:y val="6.684690386977124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150624029139216"/>
          <c:y val="0.3521717266247773"/>
          <c:w val="0.71755580025158494"/>
          <c:h val="0.4045785660510816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11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8.7907347212316911E-2"/>
                  <c:y val="-7.033849176302814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Молочная железа</a:t>
                    </a:r>
                  </a:p>
                  <a:p>
                    <a:pPr>
                      <a:defRPr/>
                    </a:pPr>
                    <a:r>
                      <a:rPr lang="ru-RU"/>
                      <a:t>18,7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374098218467087E-4"/>
                  <c:y val="-0.1118507066885634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Обод.к-ка</a:t>
                    </a:r>
                  </a:p>
                  <a:p>
                    <a:pPr>
                      <a:defRPr/>
                    </a:pPr>
                    <a:r>
                      <a:rPr lang="ru-RU"/>
                      <a:t>15,7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8830837792216631E-2"/>
                  <c:y val="8.77360984174749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Желудок</a:t>
                    </a:r>
                  </a:p>
                  <a:p>
                    <a:pPr>
                      <a:defRPr/>
                    </a:pPr>
                    <a:r>
                      <a:rPr lang="ru-RU"/>
                      <a:t>11,1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901191086295075E-2"/>
                  <c:y val="9.466912544734619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Лимф.и кр.тк.</a:t>
                    </a:r>
                  </a:p>
                  <a:p>
                    <a:pPr>
                      <a:defRPr/>
                    </a:pPr>
                    <a:r>
                      <a:rPr lang="ru-RU"/>
                      <a:t>7,8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534100601725256"/>
                  <c:y val="0.1183570835273061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Яичники</a:t>
                    </a:r>
                  </a:p>
                  <a:p>
                    <a:pPr>
                      <a:defRPr/>
                    </a:pPr>
                    <a:r>
                      <a:rPr lang="ru-RU"/>
                      <a:t>6,6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49559323157642E-2"/>
                  <c:y val="9.509932462740630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 Шейка матки</a:t>
                    </a:r>
                  </a:p>
                  <a:p>
                    <a:pPr>
                      <a:defRPr/>
                    </a:pPr>
                    <a:r>
                      <a:rPr lang="ru-RU"/>
                      <a:t>6,2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7696761291756117E-2"/>
                  <c:y val="5.22121079466645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Под.ж-за</a:t>
                    </a:r>
                  </a:p>
                  <a:p>
                    <a:pPr>
                      <a:defRPr/>
                    </a:pPr>
                    <a:r>
                      <a:rPr lang="ru-RU"/>
                      <a:t>5,9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779025000806362E-2"/>
                  <c:y val="-1.28390075237022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Тело матки</a:t>
                    </a:r>
                  </a:p>
                  <a:p>
                    <a:pPr>
                      <a:defRPr/>
                    </a:pPr>
                    <a:r>
                      <a:rPr lang="ru-RU"/>
                      <a:t>5,1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7989784289200833E-3"/>
                  <c:y val="1.129627746550961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Лёгкое,тр.,бр.</a:t>
                    </a:r>
                  </a:p>
                  <a:p>
                    <a:pPr>
                      <a:defRPr/>
                    </a:pPr>
                    <a:r>
                      <a:rPr lang="ru-RU"/>
                      <a:t>4,1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7653531328060321E-2"/>
                  <c:y val="-6.152851249992477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Почка 2,3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4279345305718687E-3"/>
                  <c:y val="-0.1108261290143886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Головной мозг 2,2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16166640086585363"/>
                  <c:y val="-0.1543430597746947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Желчный пузырь</a:t>
                    </a:r>
                  </a:p>
                  <a:p>
                    <a:pPr>
                      <a:defRPr/>
                    </a:pPr>
                    <a:r>
                      <a:rPr lang="ru-RU"/>
                      <a:t>1,8</a:t>
                    </a:r>
                  </a:p>
                </c:rich>
              </c:tx>
              <c:spPr>
                <a:solidFill>
                  <a:srgbClr val="FF7C80">
                    <a:alpha val="52000"/>
                  </a:srgbClr>
                </a:solidFill>
                <a:ln w="25400">
                  <a:solidFill>
                    <a:schemeClr val="tx1"/>
                  </a:solidFill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13646170810770131"/>
                  <c:y val="-4.499639623319572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0.0%" sourceLinked="0"/>
            <c:spPr>
              <a:solidFill>
                <a:srgbClr val="FF7C80">
                  <a:alpha val="52000"/>
                </a:srgbClr>
              </a:solidFill>
              <a:ln w="25400">
                <a:solidFill>
                  <a:schemeClr val="tx1"/>
                </a:solidFill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Исходн.данные!$A$1:$A$13</c:f>
              <c:strCache>
                <c:ptCount val="13"/>
                <c:pt idx="0">
                  <c:v>Молочная железа</c:v>
                </c:pt>
                <c:pt idx="1">
                  <c:v>Толстая кишка</c:v>
                </c:pt>
                <c:pt idx="2">
                  <c:v>Желудок</c:v>
                </c:pt>
                <c:pt idx="3">
                  <c:v>Лимфатич.и кроветв.ткань</c:v>
                </c:pt>
                <c:pt idx="4">
                  <c:v>Яичники</c:v>
                </c:pt>
                <c:pt idx="5">
                  <c:v>Шейка матки</c:v>
                </c:pt>
                <c:pt idx="6">
                  <c:v>Поджелудочная ж-за</c:v>
                </c:pt>
                <c:pt idx="7">
                  <c:v>Тело матки</c:v>
                </c:pt>
                <c:pt idx="8">
                  <c:v>Лёгкое,тр.,бр.</c:v>
                </c:pt>
                <c:pt idx="9">
                  <c:v>Почка</c:v>
                </c:pt>
                <c:pt idx="10">
                  <c:v>Головной мозг</c:v>
                </c:pt>
                <c:pt idx="11">
                  <c:v>Желчный пузырь</c:v>
                </c:pt>
                <c:pt idx="12">
                  <c:v>Прочие</c:v>
                </c:pt>
              </c:strCache>
            </c:strRef>
          </c:cat>
          <c:val>
            <c:numRef>
              <c:f>Исходн.данные!$B$1:$B$13</c:f>
              <c:numCache>
                <c:formatCode>0.0</c:formatCode>
                <c:ptCount val="13"/>
                <c:pt idx="0">
                  <c:v>18.7</c:v>
                </c:pt>
                <c:pt idx="1">
                  <c:v>15.7</c:v>
                </c:pt>
                <c:pt idx="2">
                  <c:v>11.1</c:v>
                </c:pt>
                <c:pt idx="3">
                  <c:v>7.8</c:v>
                </c:pt>
                <c:pt idx="4">
                  <c:v>6.6</c:v>
                </c:pt>
                <c:pt idx="5">
                  <c:v>6.2</c:v>
                </c:pt>
                <c:pt idx="6">
                  <c:v>5.9</c:v>
                </c:pt>
                <c:pt idx="7">
                  <c:v>5.0999999999999996</c:v>
                </c:pt>
                <c:pt idx="8">
                  <c:v>4.0999999999999996</c:v>
                </c:pt>
                <c:pt idx="9">
                  <c:v>2.2999999999999998</c:v>
                </c:pt>
                <c:pt idx="10">
                  <c:v>2.2000000000000002</c:v>
                </c:pt>
                <c:pt idx="11">
                  <c:v>1.8</c:v>
                </c:pt>
                <c:pt idx="12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600" b="1" i="0" u="none" strike="noStrike" baseline="0">
          <a:solidFill>
            <a:srgbClr val="00206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832174103237096"/>
          <c:y val="5.1400554097404488E-2"/>
          <c:w val="0.66505468066491691"/>
          <c:h val="0.8326195683872849"/>
        </c:manualLayout>
      </c:layout>
      <c:area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женщин всего</c:v>
                </c:pt>
              </c:strCache>
            </c:strRef>
          </c:tx>
          <c:spPr>
            <a:gradFill>
              <a:gsLst>
                <a:gs pos="0">
                  <a:srgbClr val="7030A0"/>
                </a:gs>
                <a:gs pos="70000">
                  <a:schemeClr val="accent2">
                    <a:lumMod val="40000"/>
                    <a:lumOff val="60000"/>
                  </a:schemeClr>
                </a:gs>
                <a:gs pos="100000">
                  <a:srgbClr val="FF6699"/>
                </a:gs>
              </a:gsLst>
              <a:lin ang="5400000" scaled="0"/>
            </a:gradFill>
            <a:ln>
              <a:solidFill>
                <a:schemeClr val="accent4">
                  <a:lumMod val="50000"/>
                </a:schemeClr>
              </a:solidFill>
            </a:ln>
          </c:spPr>
          <c:dLbls>
            <c:dLbl>
              <c:idx val="0"/>
              <c:layout>
                <c:manualLayout>
                  <c:x val="3.888888888888889E-2"/>
                  <c:y val="-0.33277116087138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7222222222222727E-3"/>
                  <c:y val="-0.32377734571269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722222222222224E-2"/>
                  <c:y val="-0.34401342981973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Лист1!$B$1:$D$1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405742</c:v>
                </c:pt>
                <c:pt idx="1">
                  <c:v>388971</c:v>
                </c:pt>
                <c:pt idx="2">
                  <c:v>422325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Использование цитологического метода</c:v>
                </c:pt>
              </c:strCache>
            </c:strRef>
          </c:tx>
          <c:spPr>
            <a:gradFill>
              <a:gsLst>
                <a:gs pos="0">
                  <a:srgbClr val="FF0000"/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rgbClr val="FF6699"/>
                </a:gs>
              </a:gsLst>
              <a:lin ang="5400000" scaled="0"/>
            </a:gradFill>
            <a:ln w="25400">
              <a:solidFill>
                <a:schemeClr val="accent2">
                  <a:lumMod val="75000"/>
                </a:schemeClr>
              </a:solidFill>
            </a:ln>
          </c:spPr>
          <c:dLbls>
            <c:dLbl>
              <c:idx val="0"/>
              <c:layout>
                <c:manualLayout>
                  <c:x val="4.583333333333333E-2"/>
                  <c:y val="-0.238336101705177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718E-2"/>
                  <c:y val="-0.2428330092845207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79,8%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722222222222224E-2"/>
                  <c:y val="-0.263069093391564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78,2%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Лист1!$B$1:$D$1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300176</c:v>
                </c:pt>
                <c:pt idx="1">
                  <c:v>310336</c:v>
                </c:pt>
                <c:pt idx="2">
                  <c:v>330350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331200"/>
        <c:axId val="151332736"/>
      </c:areaChart>
      <c:catAx>
        <c:axId val="151331200"/>
        <c:scaling>
          <c:orientation val="minMax"/>
        </c:scaling>
        <c:delete val="0"/>
        <c:axPos val="b"/>
        <c:minorGridlines>
          <c:spPr>
            <a:ln>
              <a:solidFill>
                <a:schemeClr val="accent5">
                  <a:lumMod val="50000"/>
                </a:schemeClr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51332736"/>
        <c:crosses val="autoZero"/>
        <c:auto val="1"/>
        <c:lblAlgn val="ctr"/>
        <c:lblOffset val="100"/>
        <c:noMultiLvlLbl val="0"/>
      </c:catAx>
      <c:valAx>
        <c:axId val="151332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1331200"/>
        <c:crosses val="autoZero"/>
        <c:crossBetween val="midCat"/>
        <c:majorUnit val="50000"/>
        <c:minorUnit val="5000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23926049868766405"/>
          <c:y val="0.19951610441748582"/>
          <c:w val="0.23285465879265091"/>
          <c:h val="0.35835750273620887"/>
        </c:manualLayout>
      </c:layout>
      <c:overlay val="0"/>
      <c:spPr>
        <a:gradFill>
          <a:gsLst>
            <a:gs pos="32000">
              <a:srgbClr val="66008F">
                <a:alpha val="0"/>
              </a:srgbClr>
            </a:gs>
            <a:gs pos="61000">
              <a:srgbClr val="BA0066">
                <a:alpha val="11000"/>
              </a:srgbClr>
            </a:gs>
            <a:gs pos="100000">
              <a:srgbClr val="FF0000">
                <a:alpha val="31000"/>
              </a:srgbClr>
            </a:gs>
          </a:gsLst>
          <a:lin ang="5400000" scaled="0"/>
        </a:gradFill>
      </c:spPr>
    </c:legend>
    <c:plotVisOnly val="1"/>
    <c:dispBlanksAs val="zero"/>
    <c:showDLblsOverMax val="0"/>
  </c:chart>
  <c:spPr>
    <a:ln>
      <a:solidFill>
        <a:schemeClr val="accent5">
          <a:lumMod val="50000"/>
        </a:schemeClr>
      </a:solidFill>
    </a:ln>
  </c:spPr>
  <c:txPr>
    <a:bodyPr/>
    <a:lstStyle/>
    <a:p>
      <a:pPr>
        <a:defRPr sz="1600" b="1"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579207075375303E-2"/>
          <c:y val="2.7579486473333949E-2"/>
          <c:w val="0.84470913306094098"/>
          <c:h val="0.91019033878864786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Первичные больные РШМ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52000">
                  <a:srgbClr val="21D6E0">
                    <a:alpha val="41000"/>
                  </a:srgbClr>
                </a:gs>
                <a:gs pos="100000">
                  <a:srgbClr val="005CBF"/>
                </a:gs>
              </a:gsLst>
              <a:lin ang="5400000" scaled="0"/>
            </a:gradFill>
          </c:spPr>
          <c:cat>
            <c:numRef>
              <c:f>Лист1!$C$2:$E$2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Лист1!$C$3:$E$3</c:f>
              <c:numCache>
                <c:formatCode>General</c:formatCode>
                <c:ptCount val="3"/>
                <c:pt idx="0">
                  <c:v>121</c:v>
                </c:pt>
                <c:pt idx="1">
                  <c:v>128</c:v>
                </c:pt>
                <c:pt idx="2">
                  <c:v>123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Активная профилактическая выявляемость </c:v>
                </c:pt>
              </c:strCache>
            </c:strRef>
          </c:tx>
          <c:spPr>
            <a:gradFill>
              <a:gsLst>
                <a:gs pos="60000">
                  <a:srgbClr val="0070C0">
                    <a:alpha val="68000"/>
                  </a:srgbClr>
                </a:gs>
                <a:gs pos="89000">
                  <a:srgbClr val="00B0F0"/>
                </a:gs>
              </a:gsLst>
              <a:lin ang="5400000" scaled="0"/>
            </a:gradFill>
            <a:ln w="25400">
              <a:noFill/>
            </a:ln>
          </c:spPr>
          <c:dLbls>
            <c:dLbl>
              <c:idx val="0"/>
              <c:layout>
                <c:manualLayout>
                  <c:x val="7.6126221413027967E-2"/>
                  <c:y val="-0.1167515033540874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45,5%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746637549079854E-2"/>
                  <c:y val="-0.21363041039258548"/>
                </c:manualLayout>
              </c:layout>
              <c:tx>
                <c:rich>
                  <a:bodyPr/>
                  <a:lstStyle/>
                  <a:p>
                    <a:r>
                      <a:rPr lang="ru-RU" sz="1800" smtClean="0">
                        <a:solidFill>
                          <a:schemeClr val="bg1"/>
                        </a:solidFill>
                      </a:rPr>
                      <a:t>57,0%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3847798604475064E-2"/>
                  <c:y val="-0.23350320230459531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75,6%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Лист1!$C$2:$E$2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Лист1!$C$4:$E$4</c:f>
              <c:numCache>
                <c:formatCode>General</c:formatCode>
                <c:ptCount val="3"/>
                <c:pt idx="0">
                  <c:v>55</c:v>
                </c:pt>
                <c:pt idx="1">
                  <c:v>73</c:v>
                </c:pt>
                <c:pt idx="2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182592"/>
        <c:axId val="153184128"/>
      </c:areaChart>
      <c:catAx>
        <c:axId val="15318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3184128"/>
        <c:crosses val="autoZero"/>
        <c:auto val="1"/>
        <c:lblAlgn val="ctr"/>
        <c:lblOffset val="100"/>
        <c:noMultiLvlLbl val="0"/>
      </c:catAx>
      <c:valAx>
        <c:axId val="153184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18259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bg2">
                    <a:lumMod val="10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27199993657759558"/>
          <c:y val="0.26872092459210323"/>
          <c:w val="0.39707916624288386"/>
          <c:h val="0.54396981627296592"/>
        </c:manualLayout>
      </c:layout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200" b="1"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798823168684839"/>
          <c:y val="3.059599280635485E-2"/>
          <c:w val="0.70722293464267383"/>
          <c:h val="0.90036740709365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Первичные больные РШМ</c:v>
                </c:pt>
              </c:strCache>
            </c:strRef>
          </c:tx>
          <c:spPr>
            <a:gradFill>
              <a:gsLst>
                <a:gs pos="45000">
                  <a:srgbClr val="03D4A8"/>
                </a:gs>
                <a:gs pos="75000">
                  <a:srgbClr val="21D6E0"/>
                </a:gs>
              </a:gsLst>
              <a:lin ang="5400000" scaled="0"/>
            </a:gradFill>
          </c:spPr>
          <c:invertIfNegative val="0"/>
          <c:cat>
            <c:strRef>
              <c:f>Лист1!$F$2</c:f>
              <c:strCache>
                <c:ptCount val="1"/>
                <c:pt idx="0">
                  <c:v>ЦФО 2014</c:v>
                </c:pt>
              </c:strCache>
            </c:strRef>
          </c:cat>
          <c:val>
            <c:numRef>
              <c:f>Лист1!$F$3</c:f>
              <c:numCache>
                <c:formatCode>General</c:formatCode>
                <c:ptCount val="1"/>
                <c:pt idx="0">
                  <c:v>3796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Активная профилактическая выявляемость </c:v>
                </c:pt>
              </c:strCache>
            </c:strRef>
          </c:tx>
          <c:spPr>
            <a:gradFill>
              <a:gsLst>
                <a:gs pos="35000">
                  <a:srgbClr val="0070C0">
                    <a:alpha val="89000"/>
                  </a:srgbClr>
                </a:gs>
                <a:gs pos="62000">
                  <a:srgbClr val="00B0F0"/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-3.3518211341560427E-3"/>
                  <c:y val="8.9462684500433931E-2"/>
                </c:manualLayout>
              </c:layout>
              <c:tx>
                <c:rich>
                  <a:bodyPr/>
                  <a:lstStyle/>
                  <a:p>
                    <a:pPr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800" smtClean="0">
                        <a:solidFill>
                          <a:schemeClr val="bg1"/>
                        </a:solidFill>
                      </a:rPr>
                      <a:t>37,6%</a:t>
                    </a:r>
                    <a:endParaRPr lang="en-US" sz="18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Лист1!$F$2</c:f>
              <c:strCache>
                <c:ptCount val="1"/>
                <c:pt idx="0">
                  <c:v>ЦФО 2014</c:v>
                </c:pt>
              </c:strCache>
            </c:strRef>
          </c:cat>
          <c:val>
            <c:numRef>
              <c:f>Лист1!$F$4</c:f>
              <c:numCache>
                <c:formatCode>General</c:formatCode>
                <c:ptCount val="1"/>
                <c:pt idx="0">
                  <c:v>1427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329024"/>
        <c:axId val="158565504"/>
      </c:barChart>
      <c:catAx>
        <c:axId val="153329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58565504"/>
        <c:crosses val="autoZero"/>
        <c:auto val="1"/>
        <c:lblAlgn val="ctr"/>
        <c:lblOffset val="100"/>
        <c:noMultiLvlLbl val="0"/>
      </c:catAx>
      <c:valAx>
        <c:axId val="1585655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3329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712127390316935"/>
          <c:y val="0.24725734982747488"/>
          <c:w val="0.39835391272332826"/>
          <c:h val="0.391426717482276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488038847215102E-2"/>
          <c:y val="3.7147697942389216E-2"/>
          <c:w val="0.80863812141825464"/>
          <c:h val="0.87903247690223152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Активно выявленные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7000">
                  <a:srgbClr val="4E4EE0">
                    <a:alpha val="89000"/>
                  </a:srgbClr>
                </a:gs>
              </a:gsLst>
              <a:lin ang="5400000" scaled="0"/>
            </a:gradFill>
          </c:spPr>
          <c:cat>
            <c:numRef>
              <c:f>Лист1!$C$2:$E$2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Лист1!$C$3:$E$3</c:f>
              <c:numCache>
                <c:formatCode>General</c:formatCode>
                <c:ptCount val="3"/>
                <c:pt idx="0">
                  <c:v>55</c:v>
                </c:pt>
                <c:pt idx="1">
                  <c:v>73</c:v>
                </c:pt>
                <c:pt idx="2">
                  <c:v>93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Начальные стадии (I-II) из  числа активно выявленных</c:v>
                </c:pt>
              </c:strCache>
            </c:strRef>
          </c:tx>
          <c:spPr>
            <a:gradFill>
              <a:gsLst>
                <a:gs pos="18000">
                  <a:srgbClr val="FF0000"/>
                </a:gs>
                <a:gs pos="81000">
                  <a:srgbClr val="FFFF00">
                    <a:alpha val="82000"/>
                  </a:srgbClr>
                </a:gs>
              </a:gsLst>
              <a:lin ang="5400000" scaled="0"/>
            </a:gradFill>
            <a:ln w="25400">
              <a:noFill/>
            </a:ln>
          </c:spPr>
          <c:dLbls>
            <c:dLbl>
              <c:idx val="0"/>
              <c:layout>
                <c:manualLayout>
                  <c:x val="6.7818233489929672E-2"/>
                  <c:y val="-0.16125192438935357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81,8%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394882050142036E-3"/>
                  <c:y val="-0.2166822733981939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84,9%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920969098671576E-2"/>
                  <c:y val="-0.27967130636278509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9,2%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Лист1!$C$2:$E$2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Лист1!$C$4:$E$4</c:f>
              <c:numCache>
                <c:formatCode>General</c:formatCode>
                <c:ptCount val="3"/>
                <c:pt idx="0">
                  <c:v>45</c:v>
                </c:pt>
                <c:pt idx="1">
                  <c:v>62</c:v>
                </c:pt>
                <c:pt idx="2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32384"/>
        <c:axId val="44033920"/>
      </c:areaChart>
      <c:catAx>
        <c:axId val="44032384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nextTo"/>
        <c:crossAx val="44033920"/>
        <c:crosses val="autoZero"/>
        <c:auto val="1"/>
        <c:lblAlgn val="ctr"/>
        <c:lblOffset val="100"/>
        <c:noMultiLvlLbl val="0"/>
      </c:catAx>
      <c:valAx>
        <c:axId val="44033920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4032384"/>
        <c:crosses val="autoZero"/>
        <c:crossBetween val="midCat"/>
        <c:majorUnit val="20"/>
        <c:minorUnit val="5"/>
      </c:valAx>
    </c:plotArea>
    <c:legend>
      <c:legendPos val="r"/>
      <c:layout>
        <c:manualLayout>
          <c:xMode val="edge"/>
          <c:yMode val="edge"/>
          <c:x val="0.24039539588193903"/>
          <c:y val="0.29863090608979953"/>
          <c:w val="0.41853558929960161"/>
          <c:h val="0.48841426071741034"/>
        </c:manualLayout>
      </c:layout>
      <c:overlay val="0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600" b="1"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211688" cy="3888432"/>
          </a:xfrm>
        </p:spPr>
        <p:txBody>
          <a:bodyPr>
            <a:noAutofit/>
          </a:bodyPr>
          <a:lstStyle/>
          <a:p>
            <a:r>
              <a:rPr lang="ru-RU" sz="4000" dirty="0" smtClean="0"/>
              <a:t>Организация работы по ранней диагностики </a:t>
            </a:r>
            <a:r>
              <a:rPr lang="ru-RU" sz="4000" dirty="0" err="1" smtClean="0"/>
              <a:t>предрака</a:t>
            </a:r>
            <a:r>
              <a:rPr lang="ru-RU" sz="4000" dirty="0" smtClean="0"/>
              <a:t> и рака шейки матки в Рязанской области . Мероприятия по совершенствованию цервикального скрининга.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25144"/>
            <a:ext cx="7854696" cy="1800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Главный онколог РО</a:t>
            </a:r>
          </a:p>
          <a:p>
            <a:r>
              <a:rPr lang="ru-RU" sz="2400" b="1" dirty="0" smtClean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М.Е. Рязанцев </a:t>
            </a:r>
          </a:p>
          <a:p>
            <a:r>
              <a:rPr lang="ru-RU" sz="2400" b="1" dirty="0" smtClean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Зам. </a:t>
            </a:r>
            <a:r>
              <a:rPr lang="ru-RU" sz="2400" b="1" dirty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главного </a:t>
            </a:r>
            <a:r>
              <a:rPr lang="ru-RU" sz="2400" b="1" dirty="0" smtClean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врача по </a:t>
            </a:r>
            <a:r>
              <a:rPr lang="ru-RU" sz="2400" b="1" dirty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ОМР  </a:t>
            </a:r>
            <a:endParaRPr lang="ru-RU" sz="2400" b="1" dirty="0" smtClean="0">
              <a:solidFill>
                <a:srgbClr val="ECDA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ECDA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Т.П. Зубарева</a:t>
            </a:r>
            <a:endParaRPr lang="ru-RU" sz="2400" b="1" dirty="0">
              <a:solidFill>
                <a:srgbClr val="ECDA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959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057105"/>
              </p:ext>
            </p:extLst>
          </p:nvPr>
        </p:nvGraphicFramePr>
        <p:xfrm>
          <a:off x="683568" y="1484784"/>
          <a:ext cx="80648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40466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dirty="0" smtClean="0"/>
              <a:t>Начальные стадии </a:t>
            </a:r>
            <a:r>
              <a:rPr lang="en-US" dirty="0" smtClean="0"/>
              <a:t>(I-II) </a:t>
            </a:r>
            <a:r>
              <a:rPr lang="ru-RU" dirty="0" smtClean="0"/>
              <a:t>РШМ </a:t>
            </a:r>
            <a:r>
              <a:rPr lang="ru-RU" dirty="0" smtClean="0"/>
              <a:t>из </a:t>
            </a:r>
            <a:r>
              <a:rPr lang="ru-RU" dirty="0"/>
              <a:t>числа активно профилактически  выявленных.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69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10130"/>
              </p:ext>
            </p:extLst>
          </p:nvPr>
        </p:nvGraphicFramePr>
        <p:xfrm>
          <a:off x="179511" y="1218620"/>
          <a:ext cx="8784978" cy="5378730"/>
        </p:xfrm>
        <a:graphic>
          <a:graphicData uri="http://schemas.openxmlformats.org/drawingml/2006/table">
            <a:tbl>
              <a:tblPr firstRow="1" firstCol="1" bandRow="1"/>
              <a:tblGrid>
                <a:gridCol w="436479"/>
                <a:gridCol w="5651842"/>
                <a:gridCol w="898699"/>
                <a:gridCol w="898699"/>
                <a:gridCol w="899259"/>
              </a:tblGrid>
              <a:tr h="115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п/п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Показатели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2012 г.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2013 г.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 г.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Число смотровых кабинетов в области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5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числе, активно осмотрено женщин в смотровых кабинетах области (% от общего числа осмотренных профилактически женщин)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15,0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14,5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13,8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68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 использования  цитологического  метода  в смотровых кабинетах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94,6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95,4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94,8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5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B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Доля активной   профилактической   выявляемости   рака  шейки  матки в смотровых кабинетах (%  от всего числа ЗНО шейки матки выявленных активно)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41,9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50,7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63,5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BA"/>
                    </a:solidFill>
                  </a:tcPr>
                </a:tc>
              </a:tr>
              <a:tr h="768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Средняя нагрузка в смотровых кабинетах в смену,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т.е.на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1,0 ставку (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число осмотренных женщин)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D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34847" y="479956"/>
            <a:ext cx="708931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Работа смотровых кабинетов Рязанской области.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355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54868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sz="2400" dirty="0"/>
              <a:t>Динамика </a:t>
            </a:r>
            <a:r>
              <a:rPr lang="ru-RU" sz="2400" i="1" u="sng" dirty="0"/>
              <a:t>заболеваемости</a:t>
            </a:r>
            <a:r>
              <a:rPr lang="ru-RU" sz="2400" dirty="0"/>
              <a:t> злокачественными новообразованиями  населения Рязанской области в сравнении с ЦФО и РФ за 10 лет.</a:t>
            </a:r>
          </a:p>
        </p:txBody>
      </p:sp>
      <p:graphicFrame>
        <p:nvGraphicFramePr>
          <p:cNvPr id="7" name="Диаграмм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948611"/>
              </p:ext>
            </p:extLst>
          </p:nvPr>
        </p:nvGraphicFramePr>
        <p:xfrm>
          <a:off x="179513" y="1340768"/>
          <a:ext cx="896448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803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178892"/>
              </p:ext>
            </p:extLst>
          </p:nvPr>
        </p:nvGraphicFramePr>
        <p:xfrm>
          <a:off x="179512" y="1268760"/>
          <a:ext cx="8856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2263" y="40466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sz="2400" dirty="0">
                <a:solidFill>
                  <a:srgbClr val="002060"/>
                </a:solidFill>
              </a:rPr>
              <a:t>Динамика </a:t>
            </a:r>
            <a:r>
              <a:rPr lang="ru-RU" sz="2400" i="1" u="sng" dirty="0">
                <a:solidFill>
                  <a:srgbClr val="002060"/>
                </a:solidFill>
              </a:rPr>
              <a:t>заболеваемости</a:t>
            </a:r>
            <a:r>
              <a:rPr lang="ru-RU" sz="2400" dirty="0">
                <a:solidFill>
                  <a:srgbClr val="002060"/>
                </a:solidFill>
              </a:rPr>
              <a:t> злокачественными новообразованиями  </a:t>
            </a:r>
            <a:r>
              <a:rPr lang="ru-RU" sz="2400" dirty="0" smtClean="0">
                <a:solidFill>
                  <a:srgbClr val="002060"/>
                </a:solidFill>
              </a:rPr>
              <a:t>шейки матки женщин Рязанской </a:t>
            </a:r>
            <a:r>
              <a:rPr lang="ru-RU" sz="2400" dirty="0">
                <a:solidFill>
                  <a:srgbClr val="002060"/>
                </a:solidFill>
              </a:rPr>
              <a:t>области в сравнении с </a:t>
            </a:r>
            <a:r>
              <a:rPr lang="ru-RU" sz="2400" dirty="0" smtClean="0">
                <a:solidFill>
                  <a:srgbClr val="002060"/>
                </a:solidFill>
              </a:rPr>
              <a:t>РФ </a:t>
            </a:r>
            <a:r>
              <a:rPr lang="ru-RU" sz="2400" dirty="0">
                <a:solidFill>
                  <a:srgbClr val="002060"/>
                </a:solidFill>
              </a:rPr>
              <a:t>за 10 лет.</a:t>
            </a:r>
          </a:p>
        </p:txBody>
      </p:sp>
    </p:spTree>
    <p:extLst>
      <p:ext uri="{BB962C8B-B14F-4D97-AF65-F5344CB8AC3E}">
        <p14:creationId xmlns:p14="http://schemas.microsoft.com/office/powerpoint/2010/main" val="289712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545448"/>
              </p:ext>
            </p:extLst>
          </p:nvPr>
        </p:nvGraphicFramePr>
        <p:xfrm>
          <a:off x="251521" y="1677000"/>
          <a:ext cx="8712968" cy="477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47667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880" b="1" i="0" u="none" strike="noStrike" kern="1200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Arial Cyr"/>
              </a:defRPr>
            </a:pPr>
            <a:r>
              <a:rPr lang="ru-RU" sz="2400" dirty="0">
                <a:solidFill>
                  <a:srgbClr val="002060"/>
                </a:solidFill>
              </a:rPr>
              <a:t>Динамика смертности от </a:t>
            </a:r>
            <a:r>
              <a:rPr lang="ru-RU" sz="2400" dirty="0" smtClean="0">
                <a:solidFill>
                  <a:srgbClr val="002060"/>
                </a:solidFill>
              </a:rPr>
              <a:t>ЗНО шейки </a:t>
            </a:r>
            <a:r>
              <a:rPr lang="ru-RU" sz="2400" dirty="0">
                <a:solidFill>
                  <a:srgbClr val="002060"/>
                </a:solidFill>
              </a:rPr>
              <a:t>матки женщин Рязанской области в сравнении с  РФ за 10 лет.</a:t>
            </a:r>
          </a:p>
        </p:txBody>
      </p:sp>
    </p:spTree>
    <p:extLst>
      <p:ext uri="{BB962C8B-B14F-4D97-AF65-F5344CB8AC3E}">
        <p14:creationId xmlns:p14="http://schemas.microsoft.com/office/powerpoint/2010/main" val="309410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511620"/>
              </p:ext>
            </p:extLst>
          </p:nvPr>
        </p:nvGraphicFramePr>
        <p:xfrm>
          <a:off x="107504" y="476672"/>
          <a:ext cx="903649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079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710281"/>
              </p:ext>
            </p:extLst>
          </p:nvPr>
        </p:nvGraphicFramePr>
        <p:xfrm>
          <a:off x="107504" y="260648"/>
          <a:ext cx="8928992" cy="6480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353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764704"/>
            <a:ext cx="9145016" cy="5843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u="sng" dirty="0">
                <a:solidFill>
                  <a:srgbClr val="5B3875"/>
                </a:solidFill>
                <a:ea typeface="Calibri"/>
                <a:cs typeface="Times New Roman"/>
              </a:rPr>
              <a:t>Виды профилактических осмотров женского населения, в </a:t>
            </a:r>
            <a:r>
              <a:rPr lang="ru-RU" b="1" u="sng" dirty="0" err="1">
                <a:solidFill>
                  <a:srgbClr val="5B3875"/>
                </a:solidFill>
                <a:ea typeface="Calibri"/>
                <a:cs typeface="Times New Roman"/>
              </a:rPr>
              <a:t>т.ч</a:t>
            </a:r>
            <a:r>
              <a:rPr lang="ru-RU" b="1" u="sng" dirty="0">
                <a:solidFill>
                  <a:srgbClr val="5B3875"/>
                </a:solidFill>
                <a:ea typeface="Calibri"/>
                <a:cs typeface="Times New Roman"/>
              </a:rPr>
              <a:t>. и с целью ранней диагностики фоновых заболеваний, предраковой патологии и рака шейки матки:</a:t>
            </a:r>
            <a:endParaRPr lang="ru-RU" sz="1400" b="1" dirty="0">
              <a:solidFill>
                <a:srgbClr val="5B3875"/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выездные массовые профилактические осмотры женщин врачами-гинекологами всех ЛПУ;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гинекологические профилактические осмотры работающих женщин по договорам с предприятиями;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индивидуальные профилактические осмотры: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- </a:t>
            </a:r>
            <a:r>
              <a:rPr lang="ru-RU" sz="1700" i="1" u="sng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на амбулаторном приёме</a:t>
            </a:r>
            <a:r>
              <a:rPr lang="ru-RU" sz="1700" u="sng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 </a:t>
            </a: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- осмотр женщин в смотровых кабинетах, обратившихся впервые в текущем году  к любому врачу-специалисту;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- </a:t>
            </a:r>
            <a:r>
              <a:rPr lang="ru-RU" sz="1700" i="1" u="sng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в стационаре</a:t>
            </a:r>
            <a:r>
              <a:rPr lang="ru-RU" sz="1700" u="sng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 </a:t>
            </a: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- гинекологический осмотр женщин, впервые госпитализированных в текущем году в любое профильное отделение;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1700" i="1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- </a:t>
            </a:r>
            <a:r>
              <a:rPr lang="ru-RU" sz="1700" i="1" u="sng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в  женских консультациях </a:t>
            </a:r>
            <a:r>
              <a:rPr lang="ru-RU" sz="1700" i="1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– </a:t>
            </a: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при первичном обращении;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гинекологические профилактические осмотры женщин при проведении диспансеризации отдельных групп населения;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гинекологические профилактические осмотры женщин при проведении диспансерных осмотров женщин с хроническими заболеваниями;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профилактические осмотры при поступлении женщин на работу;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плановые профилактические осмотры декретированных групп женского населения;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"/>
            </a:pPr>
            <a:r>
              <a:rPr lang="ru-RU" sz="1700" dirty="0">
                <a:solidFill>
                  <a:srgbClr val="5B3875">
                    <a:lumMod val="50000"/>
                  </a:srgbClr>
                </a:solidFill>
                <a:ea typeface="Calibri"/>
                <a:cs typeface="Times New Roman"/>
              </a:rPr>
              <a:t>плановые активные профилактические осмотры женщин на фельдшерско-акушерских пунктах.</a:t>
            </a:r>
            <a:endParaRPr lang="ru-RU" sz="1700" dirty="0">
              <a:solidFill>
                <a:srgbClr val="5B3875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660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40466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dirty="0" smtClean="0"/>
              <a:t>Процент использования цитологического метода </a:t>
            </a:r>
            <a:r>
              <a:rPr lang="ru-RU" dirty="0" smtClean="0"/>
              <a:t>при профилактических осмотрах женщин. 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33392"/>
              </p:ext>
            </p:extLst>
          </p:nvPr>
        </p:nvGraphicFramePr>
        <p:xfrm>
          <a:off x="0" y="1209674"/>
          <a:ext cx="9144000" cy="564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132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0466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dirty="0" smtClean="0"/>
              <a:t>Доля активной профилактической выявляемости </a:t>
            </a:r>
          </a:p>
          <a:p>
            <a:pPr algn="ctr">
              <a:defRPr sz="2400" b="1" i="0" u="none" strike="noStrike" kern="1200" baseline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r>
              <a:rPr lang="ru-RU" dirty="0" smtClean="0"/>
              <a:t>рака шейки </a:t>
            </a:r>
            <a:r>
              <a:rPr lang="ru-RU" dirty="0"/>
              <a:t>матки при осмотрах женщин . 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051726"/>
              </p:ext>
            </p:extLst>
          </p:nvPr>
        </p:nvGraphicFramePr>
        <p:xfrm>
          <a:off x="120406" y="1556792"/>
          <a:ext cx="517167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994949"/>
              </p:ext>
            </p:extLst>
          </p:nvPr>
        </p:nvGraphicFramePr>
        <p:xfrm>
          <a:off x="5364088" y="1700808"/>
          <a:ext cx="378898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3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3">
      <a:dk1>
        <a:srgbClr val="5B3875"/>
      </a:dk1>
      <a:lt1>
        <a:sysClr val="window" lastClr="FFFFFF"/>
      </a:lt1>
      <a:dk2>
        <a:srgbClr val="9199B6"/>
      </a:dk2>
      <a:lt2>
        <a:srgbClr val="DDE9EC"/>
      </a:lt2>
      <a:accent1>
        <a:srgbClr val="727CA2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526</TotalTime>
  <Words>546</Words>
  <Application>Microsoft Office PowerPoint</Application>
  <PresentationFormat>Экран (4:3)</PresentationFormat>
  <Paragraphs>169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Организация работы по ранней диагностики предрака и рака шейки матки в Рязанской области . Мероприятия по совершенствованию цервикального скрининга.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Екатерина</cp:lastModifiedBy>
  <cp:revision>60</cp:revision>
  <dcterms:created xsi:type="dcterms:W3CDTF">2015-03-17T06:51:09Z</dcterms:created>
  <dcterms:modified xsi:type="dcterms:W3CDTF">2015-06-05T05:36:11Z</dcterms:modified>
</cp:coreProperties>
</file>