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B1D63F-F303-4ECE-B01F-F01A3A36A713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E62C176-FFA1-4116-86F1-14DED3C36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496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DF4A-EDD2-4BC9-8F15-ED5E2AAB01EE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31FE-3700-445C-88C6-A16773A68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1335D-E0EA-4DF1-BCCA-022EB86F4CD8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0F0CD-A595-4B2F-BFEB-6EA6315E3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68CA-BC1E-438C-9404-F6639C0E7BC2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BD2BF-8768-4AA5-A225-E8C51BDBE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59E4-423C-4757-886E-BECAF06455A9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16DB3-BCF9-41DA-A44B-0F25C0E08D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50C8-D875-478A-969D-E51D1EB5420B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7E9FF-8F2F-4314-8477-0F57D396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2E72-2E98-4FBC-9C48-EABD0D969CBD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3D8C5-F4AA-4303-B8DD-378EB0FF4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6B580-F891-4A73-8923-B0A1645631F9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53A5-E555-4482-BBC4-E0444E1E0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6E893-B9A4-460B-BF2F-71C5BFC78BF2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EE251-9135-434A-86E8-59DA16A78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91A7-4E45-4113-B45C-2F146C044617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A370-4C1A-41A4-BA42-9D8AA5E09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ECE38-A0DC-4D8D-B084-F2EECC90922B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57900-4924-497C-B40E-A67BC2A6F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75024-3794-4FF1-8293-F3F06DDF9A85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1ACE1-6D07-4E57-930D-C19B6BE19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60CC8E-CCDF-4E4E-89B0-8E4F65446C0C}" type="datetimeFigureOut">
              <a:rPr lang="ru-RU"/>
              <a:pPr>
                <a:defRPr/>
              </a:pPr>
              <a:t>10.06.2015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15735D-3FC1-48F8-874F-64FD1E16F9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7" r:id="rId2"/>
    <p:sldLayoutId id="2147483726" r:id="rId3"/>
    <p:sldLayoutId id="2147483725" r:id="rId4"/>
    <p:sldLayoutId id="2147483724" r:id="rId5"/>
    <p:sldLayoutId id="2147483723" r:id="rId6"/>
    <p:sldLayoutId id="2147483722" r:id="rId7"/>
    <p:sldLayoutId id="2147483721" r:id="rId8"/>
    <p:sldLayoutId id="2147483720" r:id="rId9"/>
    <p:sldLayoutId id="2147483719" r:id="rId10"/>
    <p:sldLayoutId id="214748371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859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CentSchbkCyrill BT" pitchFamily="18" charset="-52"/>
              </a:rPr>
              <a:t>Государственное бюджетное учреждение Рязанской области </a:t>
            </a:r>
            <a:br>
              <a:rPr lang="ru-RU" sz="2800" b="1" dirty="0" smtClean="0">
                <a:latin typeface="CentSchbkCyrill BT" pitchFamily="18" charset="-52"/>
              </a:rPr>
            </a:br>
            <a:r>
              <a:rPr lang="ru-RU" sz="2800" b="1" dirty="0" smtClean="0">
                <a:latin typeface="CentSchbkCyrill BT" pitchFamily="18" charset="-52"/>
              </a:rPr>
              <a:t>«Консультативно – диагностический центр»</a:t>
            </a:r>
            <a:endParaRPr lang="ru-RU" sz="2800" b="1" dirty="0">
              <a:latin typeface="CentSchbkCyrill BT" pitchFamily="18" charset="-52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57250" y="4071938"/>
            <a:ext cx="7486650" cy="21431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6600" b="1" spc="300" dirty="0" smtClean="0">
                <a:solidFill>
                  <a:srgbClr val="FF0000"/>
                </a:solidFill>
                <a:latin typeface="CentSchbkCyrill BT" pitchFamily="18" charset="-52"/>
              </a:rPr>
              <a:t>ПЦР - Диагностика</a:t>
            </a:r>
            <a:endParaRPr lang="ru-RU" sz="6600" b="1" spc="300" dirty="0">
              <a:solidFill>
                <a:srgbClr val="FF0000"/>
              </a:solidFill>
              <a:latin typeface="CentSchbkCyrill BT" pitchFamily="18" charset="-52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0355" name="Содержимое 2"/>
          <p:cNvSpPr>
            <a:spLocks noGrp="1"/>
          </p:cNvSpPr>
          <p:nvPr>
            <p:ph idx="1"/>
          </p:nvPr>
        </p:nvSpPr>
        <p:spPr>
          <a:xfrm>
            <a:off x="214282" y="2357430"/>
            <a:ext cx="8429683" cy="54292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ibl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Font typeface="Arial" charset="0"/>
              <a:buNone/>
            </a:pPr>
            <a:r>
              <a:rPr lang="ru-RU" sz="8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 !</a:t>
            </a:r>
          </a:p>
        </p:txBody>
      </p:sp>
      <p:sp>
        <p:nvSpPr>
          <p:cNvPr id="4" name="Заголовок 8"/>
          <p:cNvSpPr txBox="1">
            <a:spLocks/>
          </p:cNvSpPr>
          <p:nvPr/>
        </p:nvSpPr>
        <p:spPr>
          <a:xfrm>
            <a:off x="142844" y="0"/>
            <a:ext cx="8858312" cy="1785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SchbkCyrill BT" pitchFamily="18" charset="-52"/>
              </a:rPr>
              <a:t>Государственное бюджетное учреждение Рязанской области </a:t>
            </a:r>
            <a:b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SchbkCyrill BT" pitchFamily="18" charset="-52"/>
              </a:rPr>
            </a:b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SchbkCyrill BT" pitchFamily="18" charset="-52"/>
              </a:rPr>
              <a:t>«Консультативно – диагностический центр»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F04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29190" cy="377508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9" descr="DSCF04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4173736" cy="5279272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4" name="Текст 4"/>
          <p:cNvSpPr txBox="1">
            <a:spLocks/>
          </p:cNvSpPr>
          <p:nvPr/>
        </p:nvSpPr>
        <p:spPr>
          <a:xfrm>
            <a:off x="0" y="6072188"/>
            <a:ext cx="4572000" cy="7858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entSchbkCyrill BT" pitchFamily="18" charset="-52"/>
              </a:rPr>
              <a:t>      Государственное бюджетное учреждение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400" b="1" dirty="0">
                <a:latin typeface="CentSchbkCyrill BT" pitchFamily="18" charset="-52"/>
              </a:rPr>
              <a:t>                         Рязанской области </a:t>
            </a:r>
            <a:br>
              <a:rPr lang="ru-RU" sz="1400" b="1" dirty="0">
                <a:latin typeface="CentSchbkCyrill BT" pitchFamily="18" charset="-52"/>
              </a:rPr>
            </a:br>
            <a:r>
              <a:rPr lang="ru-RU" sz="1400" b="1" dirty="0">
                <a:latin typeface="CentSchbkCyrill BT" pitchFamily="18" charset="-52"/>
              </a:rPr>
              <a:t>«Консультативно – диагностический центр»</a:t>
            </a:r>
            <a:endParaRPr lang="ru-RU" sz="1400" dirty="0">
              <a:latin typeface="+mn-lt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 smtClean="0">
                <a:latin typeface="CentSchbkCyrill BT" pitchFamily="18" charset="-52"/>
              </a:rPr>
              <a:t>Государственное бюджетное учреждение Рязанской области </a:t>
            </a:r>
            <a:br>
              <a:rPr lang="ru-RU" sz="1400" dirty="0" smtClean="0">
                <a:latin typeface="CentSchbkCyrill BT" pitchFamily="18" charset="-52"/>
              </a:rPr>
            </a:br>
            <a:r>
              <a:rPr lang="ru-RU" sz="1400" dirty="0" smtClean="0">
                <a:latin typeface="CentSchbkCyrill BT" pitchFamily="18" charset="-52"/>
              </a:rPr>
              <a:t>«Консультативно – диагностический центр»</a:t>
            </a:r>
            <a:endParaRPr lang="ru-RU" sz="1400" dirty="0"/>
          </a:p>
        </p:txBody>
      </p:sp>
      <p:sp>
        <p:nvSpPr>
          <p:cNvPr id="93187" name="Текст 4"/>
          <p:cNvSpPr>
            <a:spLocks noGrp="1"/>
          </p:cNvSpPr>
          <p:nvPr>
            <p:ph type="body" idx="1"/>
          </p:nvPr>
        </p:nvSpPr>
        <p:spPr>
          <a:xfrm>
            <a:off x="4572000" y="0"/>
            <a:ext cx="4572000" cy="785813"/>
          </a:xfrm>
        </p:spPr>
        <p:txBody>
          <a:bodyPr/>
          <a:lstStyle/>
          <a:p>
            <a:r>
              <a:rPr lang="ru-RU" sz="1400" b="1" smtClean="0">
                <a:solidFill>
                  <a:schemeClr val="tx1"/>
                </a:solidFill>
                <a:latin typeface="CentSchbkCyrill BT"/>
              </a:rPr>
              <a:t>Государственное бюджетное учреждение</a:t>
            </a:r>
          </a:p>
          <a:p>
            <a:r>
              <a:rPr lang="ru-RU" sz="1400" b="1" smtClean="0">
                <a:solidFill>
                  <a:schemeClr val="tx1"/>
                </a:solidFill>
                <a:latin typeface="CentSchbkCyrill BT"/>
              </a:rPr>
              <a:t>                      Рязанской области </a:t>
            </a:r>
            <a:br>
              <a:rPr lang="ru-RU" sz="1400" b="1" smtClean="0">
                <a:solidFill>
                  <a:schemeClr val="tx1"/>
                </a:solidFill>
                <a:latin typeface="CentSchbkCyrill BT"/>
              </a:rPr>
            </a:br>
            <a:r>
              <a:rPr lang="ru-RU" sz="1400" b="1" smtClean="0">
                <a:solidFill>
                  <a:schemeClr val="tx1"/>
                </a:solidFill>
                <a:latin typeface="CentSchbkCyrill BT"/>
              </a:rPr>
              <a:t>«Консультативно – диагностический центр»</a:t>
            </a:r>
            <a:endParaRPr lang="ru-RU" sz="1400" smtClean="0">
              <a:solidFill>
                <a:schemeClr val="tx1"/>
              </a:solidFill>
            </a:endParaRPr>
          </a:p>
        </p:txBody>
      </p:sp>
      <p:pic>
        <p:nvPicPr>
          <p:cNvPr id="7" name="Содержимое 6" descr="DSCF049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143375" y="3000375"/>
            <a:ext cx="5000625" cy="385762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DSCF0497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00500" cy="5334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Содержимое 5" descr="Слайд 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Содержимое 3" descr="1слай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77050"/>
          </a:xfr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9050" y="642938"/>
            <a:ext cx="9163050" cy="58578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sz="4400" b="1" dirty="0" smtClean="0">
                <a:solidFill>
                  <a:srgbClr val="FF0000"/>
                </a:solidFill>
                <a:latin typeface="CentSchbkCyrill BT"/>
              </a:rPr>
              <a:t>Предлагаемый подход – это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700" b="1" dirty="0" smtClean="0">
                <a:latin typeface="CentSchbkCyrill BT"/>
              </a:rPr>
              <a:t>Комплексная оценка исследуемого </a:t>
            </a:r>
            <a:r>
              <a:rPr lang="ru-RU" sz="2700" b="1" dirty="0" err="1" smtClean="0">
                <a:latin typeface="CentSchbkCyrill BT"/>
              </a:rPr>
              <a:t>микробиоценоза</a:t>
            </a:r>
            <a:r>
              <a:rPr lang="ru-RU" sz="2700" b="1" dirty="0" smtClean="0">
                <a:latin typeface="CentSchbkCyrill BT"/>
              </a:rPr>
              <a:t> в целом.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700" b="1" dirty="0" smtClean="0">
                <a:latin typeface="CentSchbkCyrill BT"/>
              </a:rPr>
              <a:t>Количественное исследование </a:t>
            </a:r>
            <a:r>
              <a:rPr lang="ru-RU" sz="2700" b="1" dirty="0" err="1" smtClean="0">
                <a:latin typeface="CentSchbkCyrill BT"/>
              </a:rPr>
              <a:t>нормофлоры</a:t>
            </a:r>
            <a:r>
              <a:rPr lang="ru-RU" sz="2700" b="1" dirty="0" smtClean="0">
                <a:latin typeface="CentSchbkCyrill BT"/>
              </a:rPr>
              <a:t> и условно патогенных  микроорганизмов.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700" b="1" dirty="0" smtClean="0">
                <a:latin typeface="CentSchbkCyrill BT"/>
              </a:rPr>
              <a:t>Определение этиологии инфекционного процесса.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700" b="1" dirty="0" smtClean="0">
                <a:latin typeface="CentSchbkCyrill BT"/>
              </a:rPr>
              <a:t>Возможность определения объема назначаемой терапии.</a:t>
            </a:r>
          </a:p>
          <a:p>
            <a:pPr marL="609600" indent="-609600">
              <a:lnSpc>
                <a:spcPct val="90000"/>
              </a:lnSpc>
              <a:buFontTx/>
              <a:buChar char="-"/>
            </a:pPr>
            <a:r>
              <a:rPr lang="ru-RU" sz="2700" b="1" dirty="0" smtClean="0">
                <a:latin typeface="CentSchbkCyrill BT"/>
              </a:rPr>
              <a:t>Возможность проведения динамических наблюдений.</a:t>
            </a:r>
          </a:p>
          <a:p>
            <a:pPr marL="609600" indent="-609600">
              <a:lnSpc>
                <a:spcPct val="90000"/>
              </a:lnSpc>
              <a:buFont typeface="CentSchbkCyrill BT" pitchFamily="18" charset="-52"/>
              <a:buChar char="-"/>
            </a:pPr>
            <a:r>
              <a:rPr lang="ru-RU" sz="2700" b="1" dirty="0" smtClean="0">
                <a:latin typeface="CentSchbkCyrill BT"/>
              </a:rPr>
              <a:t>Высокая скорость получения результатов следовательно возможность оперативно назначить лечение.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2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3413149"/>
                <a:gridCol w="5730851"/>
              </a:tblGrid>
              <a:tr h="5331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Группа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Специфические компоненты</a:t>
                      </a:r>
                    </a:p>
                    <a:p>
                      <a:pPr algn="ctr"/>
                      <a:r>
                        <a:rPr lang="ru-RU" sz="1400" dirty="0" smtClean="0"/>
                        <a:t>Комплекта реагентов</a:t>
                      </a:r>
                      <a:endParaRPr lang="ru-RU" sz="1400" dirty="0"/>
                    </a:p>
                  </a:txBody>
                  <a:tcPr/>
                </a:tc>
              </a:tr>
              <a:tr h="282251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Контроль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Положительный контроль</a:t>
                      </a:r>
                      <a:endParaRPr lang="ru-RU" sz="12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Контроль взятия материала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rowSpan="2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Общая бактериальная масса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chemeClr val="bg1"/>
                          </a:solidFill>
                        </a:rPr>
                        <a:t>Нормофлора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</a:rPr>
                        <a:t> –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Lactobacillus spp. /BK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Аэробные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Микроорганизмы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(факультативные  анаэробы)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Enterobacterium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spp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/ *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Streptococcus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650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Staphylococcus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9401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Streptococcus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agalactiae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rowSpan="10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Анаэробные</a:t>
                      </a:r>
                      <a:r>
                        <a:rPr lang="ru-RU" sz="1200" baseline="0" dirty="0" smtClean="0"/>
                        <a:t> микроорганизмы 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ru-RU" sz="1200" baseline="0" dirty="0" smtClean="0"/>
                        <a:t>(строгие анаэробы)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Prevotella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bivia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Porphyromans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Gardnerella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vaginalis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Eubacterium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Enterococcus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Sneathia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spp./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Leptotrihia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spp./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Fusobacterium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Megasphaera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spp./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Veillonella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spp./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Dialister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Lachnobacterium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spp./ Clostridium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Mobiluncus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spp./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Corynebacterium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Peptostreptococcus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Atopobium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vaginae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Группа </a:t>
                      </a:r>
                    </a:p>
                    <a:p>
                      <a:pPr algn="ctr"/>
                      <a:r>
                        <a:rPr lang="ru-RU" sz="1200" dirty="0" err="1" smtClean="0"/>
                        <a:t>микоплазм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Mycoplasma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hominis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/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Mycoplasma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genitalium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Ureaplasma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bg1"/>
                          </a:solidFill>
                        </a:rPr>
                        <a:t>urealyticum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225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Ureaplasma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chemeClr val="bg1"/>
                          </a:solidFill>
                        </a:rPr>
                        <a:t>parvum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156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Грибы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Candida spp.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Содержимое 3" descr="2слайд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Содержимое 3" descr="слайд 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187</Words>
  <Application>Microsoft Office PowerPoint</Application>
  <PresentationFormat>Экран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Государственное бюджетное учреждение Рязанской области  «Консультативно – диагностический центр»</vt:lpstr>
      <vt:lpstr>Презентация PowerPoint</vt:lpstr>
      <vt:lpstr>Государственное бюджетное учреждение Рязанской области  «Консультативно – диагностический центр»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186</cp:revision>
  <dcterms:created xsi:type="dcterms:W3CDTF">2015-05-05T08:40:09Z</dcterms:created>
  <dcterms:modified xsi:type="dcterms:W3CDTF">2015-06-10T06:28:19Z</dcterms:modified>
</cp:coreProperties>
</file>