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68" r:id="rId5"/>
    <p:sldId id="260" r:id="rId6"/>
    <p:sldId id="290" r:id="rId7"/>
    <p:sldId id="289" r:id="rId8"/>
    <p:sldId id="261" r:id="rId9"/>
    <p:sldId id="262" r:id="rId10"/>
    <p:sldId id="297" r:id="rId11"/>
    <p:sldId id="264" r:id="rId12"/>
    <p:sldId id="265" r:id="rId13"/>
    <p:sldId id="293" r:id="rId14"/>
    <p:sldId id="294" r:id="rId15"/>
    <p:sldId id="295" r:id="rId16"/>
    <p:sldId id="296" r:id="rId17"/>
    <p:sldId id="269" r:id="rId18"/>
    <p:sldId id="271" r:id="rId19"/>
    <p:sldId id="273" r:id="rId20"/>
    <p:sldId id="274" r:id="rId21"/>
    <p:sldId id="28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A55C147-9C78-4A86-9B69-E1FBBC18AEFB}">
          <p14:sldIdLst>
            <p14:sldId id="268"/>
            <p14:sldId id="260"/>
            <p14:sldId id="290"/>
            <p14:sldId id="289"/>
            <p14:sldId id="261"/>
            <p14:sldId id="262"/>
            <p14:sldId id="297"/>
            <p14:sldId id="264"/>
            <p14:sldId id="265"/>
            <p14:sldId id="293"/>
            <p14:sldId id="294"/>
            <p14:sldId id="295"/>
            <p14:sldId id="296"/>
            <p14:sldId id="269"/>
            <p14:sldId id="271"/>
            <p14:sldId id="273"/>
            <p14:sldId id="274"/>
            <p14:sldId id="28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исследования</c:v>
                </c:pt>
              </c:strCache>
            </c:strRef>
          </c:tx>
          <c:explosion val="11"/>
          <c:dPt>
            <c:idx val="0"/>
            <c:bubble3D val="0"/>
            <c:explosion val="6"/>
          </c:dPt>
          <c:dPt>
            <c:idx val="1"/>
            <c:bubble3D val="0"/>
            <c:explosion val="1"/>
          </c:dPt>
          <c:dPt>
            <c:idx val="2"/>
            <c:bubble3D val="0"/>
            <c:explosion val="0"/>
          </c:dPt>
          <c:dPt>
            <c:idx val="3"/>
            <c:bubble3D val="0"/>
            <c:explosion val="6"/>
          </c:dPt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Дисплазия I,II</c:v>
                </c:pt>
                <c:pt idx="2">
                  <c:v>ASC-US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</c:pieChart>
    </c:plotArea>
    <c:legend>
      <c:legendPos val="l"/>
      <c:layout>
        <c:manualLayout>
          <c:xMode val="edge"/>
          <c:yMode val="edge"/>
          <c:x val="1.5432098765432098E-2"/>
          <c:y val="3.2422934080548152E-2"/>
          <c:w val="0.24525845727617382"/>
          <c:h val="0.5254733633483084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0.81374</cdr:x>
      <cdr:y>0.12728</cdr:y>
    </cdr:from>
    <cdr:to>
      <cdr:x>0.89249</cdr:x>
      <cdr:y>0.28638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96744" y="576064"/>
          <a:ext cx="64807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13.3</a:t>
          </a:r>
          <a:r>
            <a:rPr lang="en-US" sz="3200" b="1" dirty="0" smtClean="0"/>
            <a:t>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0.83999</cdr:x>
      <cdr:y>0.42957</cdr:y>
    </cdr:from>
    <cdr:to>
      <cdr:x>0.9511</cdr:x>
      <cdr:y>0.6316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127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6.6%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0.245</cdr:x>
      <cdr:y>0.60458</cdr:y>
    </cdr:from>
    <cdr:to>
      <cdr:x>0.35611</cdr:x>
      <cdr:y>0.80661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6224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/>
            <a:t>80%</a:t>
          </a:r>
          <a:endParaRPr lang="ru-RU" sz="3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FEB79-2FDA-4543-ABEC-A52BC43103F7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C7EB-0854-46DF-85FA-2E0D1B9A6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8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6F192C3-868D-488E-91F4-A961E3ACBC09}" type="slidenum">
              <a:rPr lang="en-GB" altLang="ru-RU">
                <a:latin typeface="Calibri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ru-RU">
              <a:latin typeface="Calibri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350" y="8683756"/>
            <a:ext cx="2963857" cy="4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09E4862-B799-4723-9EB4-8B70DB624322}" type="slidenum">
              <a:rPr lang="en-GB" altLang="ru-RU" smtClean="0"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GB" altLang="ru-RU" smtClean="0">
              <a:latin typeface="Calibri" pitchFamily="34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3884350" y="8683757"/>
            <a:ext cx="2965490" cy="45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C04818E-2BEA-4B02-9D90-6F430E366514}" type="slidenum">
              <a:rPr lang="en-GB" altLang="ru-RU" smtClean="0"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GB" altLang="ru-RU" smtClean="0">
              <a:latin typeface="Calibri" pitchFamily="34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1142456" y="678489"/>
            <a:ext cx="4571456" cy="344588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/>
          </p:nvPr>
        </p:nvSpPr>
        <p:spPr>
          <a:xfrm>
            <a:off x="685474" y="4342621"/>
            <a:ext cx="5480525" cy="4113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EB-0854-46DF-85FA-2E0D1B9A6A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9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EB-0854-46DF-85FA-2E0D1B9A6A3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9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EB-0854-46DF-85FA-2E0D1B9A6A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9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EB-0854-46DF-85FA-2E0D1B9A6A3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9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EB-0854-46DF-85FA-2E0D1B9A6A3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3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27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46AE-5979-4482-B410-AE673F9441BB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EFB8-7AA7-4EB8-84DC-4590294D54F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0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501E-4B54-402B-B092-CA24E8A46918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8A2D-5279-4FDF-9979-A21748D0D9F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7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5FED-EAAC-47B8-9527-1D03C74ADB7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A36-C4E8-4EAA-9690-9DA4A8CB86E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8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603A-788A-4FD8-A802-F24F2F198F8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6C2D-9242-499C-8E01-E7EB3310F82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1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B7FB-DE7B-48AF-B721-EA79284DEE1D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45E-93E4-4C83-A0FD-E29A51EDB03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2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CDBA-7D3A-4E8F-BD69-FE7A96627FDC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B62F-13B7-424D-9B6E-72A8FB159D6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8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0AD6-35E7-4E08-889D-ACBC082123F4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5C13-4133-4DAF-BCF8-6582DB29D0B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4FF-564B-46E5-9127-7A2DB2A0D89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23EF-FA30-4D7A-B811-4208E084C39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84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63A2-2C67-44C6-8ED1-EE0E6CB4B87C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D3F5-3C66-4355-88E3-895C47885B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5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E91D-CA30-4945-8051-79287C25882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6DC4-8632-4B87-8B4B-65E14ED8115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05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B938-AFB9-4370-9B3A-A2D6ED8FA59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9142-C6B2-4B08-A672-90E2B655166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7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46AE-5979-4482-B410-AE673F9441BB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EFB8-7AA7-4EB8-84DC-4590294D54F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04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501E-4B54-402B-B092-CA24E8A46918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8A2D-5279-4FDF-9979-A21748D0D9F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8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5FED-EAAC-47B8-9527-1D03C74ADB7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A36-C4E8-4EAA-9690-9DA4A8CB86E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47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603A-788A-4FD8-A802-F24F2F198F8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6C2D-9242-499C-8E01-E7EB3310F82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3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B7FB-DE7B-48AF-B721-EA79284DEE1D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45E-93E4-4C83-A0FD-E29A51EDB03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9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CDBA-7D3A-4E8F-BD69-FE7A96627FDC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B62F-13B7-424D-9B6E-72A8FB159D6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3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0AD6-35E7-4E08-889D-ACBC082123F4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5C13-4133-4DAF-BCF8-6582DB29D0B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5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46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4FF-564B-46E5-9127-7A2DB2A0D89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23EF-FA30-4D7A-B811-4208E084C39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0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63A2-2C67-44C6-8ED1-EE0E6CB4B87C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D3F5-3C66-4355-88E3-895C47885B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47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E91D-CA30-4945-8051-79287C25882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6DC4-8632-4B87-8B4B-65E14ED8115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4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B938-AFB9-4370-9B3A-A2D6ED8FA59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9142-C6B2-4B08-A672-90E2B655166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82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46AE-5979-4482-B410-AE673F9441BB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EFB8-7AA7-4EB8-84DC-4590294D54F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15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501E-4B54-402B-B092-CA24E8A46918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8A2D-5279-4FDF-9979-A21748D0D9F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2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5FED-EAAC-47B8-9527-1D03C74ADB7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A36-C4E8-4EAA-9690-9DA4A8CB86E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5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603A-788A-4FD8-A802-F24F2F198F80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6C2D-9242-499C-8E01-E7EB3310F82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11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B7FB-DE7B-48AF-B721-EA79284DEE1D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45E-93E4-4C83-A0FD-E29A51EDB03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70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CDBA-7D3A-4E8F-BD69-FE7A96627FDC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B62F-13B7-424D-9B6E-72A8FB159D6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8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0AD6-35E7-4E08-889D-ACBC082123F4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5C13-4133-4DAF-BCF8-6582DB29D0B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6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4FF-564B-46E5-9127-7A2DB2A0D897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23EF-FA30-4D7A-B811-4208E084C39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01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63A2-2C67-44C6-8ED1-EE0E6CB4B87C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D3F5-3C66-4355-88E3-895C47885B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1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E91D-CA30-4945-8051-79287C25882E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6DC4-8632-4B87-8B4B-65E14ED8115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B938-AFB9-4370-9B3A-A2D6ED8FA59A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9142-C6B2-4B08-A672-90E2B655166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4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6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0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2567-C715-46DF-A3FD-ABFA39037684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2CDB-B516-4A86-B122-2516BD9B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071DB10-F8E7-4E3F-8001-757A60D42DBD}" type="datetimeFigureOut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C5694F4-8314-4295-A2A2-02DCEBA6F812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3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071DB10-F8E7-4E3F-8001-757A60D42DBD}" type="datetimeFigureOut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C5694F4-8314-4295-A2A2-02DCEBA6F812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071DB10-F8E7-4E3F-8001-757A60D42DBD}" type="datetimeFigureOut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05.06.2015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C5694F4-8314-4295-A2A2-02DCEBA6F812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3518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600" b="1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49263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ru-RU" sz="3600" b="1" dirty="0" smtClean="0">
              <a:solidFill>
                <a:srgbClr val="000066"/>
              </a:solidFill>
              <a:latin typeface="Arial Black" pitchFamily="34" charset="0"/>
              <a:cs typeface="Arial" charset="0"/>
            </a:endParaRPr>
          </a:p>
          <a:p>
            <a:pPr algn="ctr" defTabSz="449263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ru-RU" sz="3600" b="1" dirty="0" smtClean="0">
              <a:solidFill>
                <a:srgbClr val="000066"/>
              </a:solidFill>
              <a:latin typeface="Arial Black" pitchFamily="34" charset="0"/>
              <a:cs typeface="Arial" charset="0"/>
            </a:endParaRPr>
          </a:p>
          <a:p>
            <a:pPr algn="ctr" defTabSz="449263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ru-RU" sz="3600" b="1" dirty="0" smtClean="0">
              <a:solidFill>
                <a:srgbClr val="000066"/>
              </a:solidFill>
              <a:latin typeface="Arial Black" pitchFamily="34" charset="0"/>
              <a:cs typeface="Arial" charset="0"/>
            </a:endParaRPr>
          </a:p>
          <a:p>
            <a:pPr algn="ctr"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GB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GB" alt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defTabSz="449263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6376988"/>
            <a:ext cx="8064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 Р</a:t>
            </a:r>
            <a:r>
              <a:rPr lang="ru-RU" altLang="ru-RU" sz="1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язань</a:t>
            </a:r>
            <a: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GB" altLang="ru-RU" sz="1200" b="1" dirty="0" smtClean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031" y="3007757"/>
            <a:ext cx="7772400" cy="1470025"/>
          </a:xfrm>
        </p:spPr>
        <p:txBody>
          <a:bodyPr/>
          <a:lstStyle/>
          <a:p>
            <a:r>
              <a:rPr lang="ru-RU" sz="3600" b="1" i="1" dirty="0" smtClean="0"/>
              <a:t>Применение метода жидкостной цитологии в ранней диагностике рака шейки матки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ГБУ РО КОНСУЛЬТАТИВНО-ДИАГНОСТИЧЕСКИЙ ЦЕНТР 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г. РЯЗАНЬ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</a:rPr>
              <a:t>ГБУ РО КОНСУЛЬТАТИВНО-ДИАГНОСТИЧЕСИЙ ЦЕНТР</a:t>
            </a:r>
            <a:endParaRPr lang="ru-RU" dirty="0"/>
          </a:p>
        </p:txBody>
      </p:sp>
      <p:pic>
        <p:nvPicPr>
          <p:cNvPr id="4098" name="Picture 2" descr="C:\Users\Админ\Desktop\фото цитология\RhBLrRguPk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447"/>
            <a:ext cx="9144000" cy="5359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4666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</a:rPr>
              <a:t>ГБУ РО КОНСУЛЬТАТИВНО-ДИАГНОСТИЧЕСИЙ ЦЕНТР</a:t>
            </a:r>
            <a:endParaRPr lang="ru-RU" dirty="0"/>
          </a:p>
        </p:txBody>
      </p:sp>
      <p:pic>
        <p:nvPicPr>
          <p:cNvPr id="5122" name="Picture 2" descr="C:\Users\Админ\Desktop\фото цитология\72okbJF5Qf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" y="1124744"/>
            <a:ext cx="901665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3629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</a:rPr>
              <a:t>ГБУ РО КОНСУЛЬТАТИВНО-ДИАГНОСТИЧЕСИЙ ЦЕНТР</a:t>
            </a:r>
            <a:endParaRPr lang="ru-RU" dirty="0"/>
          </a:p>
        </p:txBody>
      </p:sp>
      <p:pic>
        <p:nvPicPr>
          <p:cNvPr id="6146" name="Picture 2" descr="C:\Users\Админ\Desktop\фото цитология\NotMfBd4dv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268760"/>
            <a:ext cx="8964488" cy="5479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11121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</a:rPr>
              <a:t>ГБУ РО КОНСУЛЬТАТИВНО-ДИАГНОСТИЧЕСИЙ ЦЕНТР</a:t>
            </a:r>
            <a:endParaRPr lang="ru-RU" dirty="0"/>
          </a:p>
        </p:txBody>
      </p:sp>
      <p:pic>
        <p:nvPicPr>
          <p:cNvPr id="7170" name="Picture 2" descr="C:\Users\Админ\Desktop\фото цитология\jzwlaUat5s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0"/>
          <a:stretch/>
        </p:blipFill>
        <p:spPr bwMode="auto">
          <a:xfrm>
            <a:off x="1039107" y="1412776"/>
            <a:ext cx="7065787" cy="53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596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b="1" dirty="0" smtClean="0"/>
              <a:t>Мазок №25</a:t>
            </a:r>
            <a:endParaRPr lang="ru-RU" sz="28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5788" y="1556793"/>
            <a:ext cx="4040188" cy="1440159"/>
          </a:xfrm>
        </p:spPr>
        <p:txBody>
          <a:bodyPr>
            <a:noAutofit/>
          </a:bodyPr>
          <a:lstStyle/>
          <a:p>
            <a:r>
              <a:rPr lang="ru-RU" sz="2000" dirty="0" smtClean="0"/>
              <a:t>Цитологическое заключение</a:t>
            </a:r>
          </a:p>
          <a:p>
            <a:r>
              <a:rPr lang="ru-RU" sz="2000" dirty="0" smtClean="0"/>
              <a:t>(традиционный метод)</a:t>
            </a:r>
          </a:p>
          <a:p>
            <a:r>
              <a:rPr lang="ru-RU" sz="2000" dirty="0"/>
              <a:t>Мазок на АК от 15.10.14 - без </a:t>
            </a:r>
            <a:r>
              <a:rPr lang="ru-RU" sz="2000" dirty="0" smtClean="0"/>
              <a:t>особенностей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109911"/>
          </a:xfrm>
        </p:spPr>
        <p:txBody>
          <a:bodyPr>
            <a:noAutofit/>
          </a:bodyPr>
          <a:lstStyle/>
          <a:p>
            <a:r>
              <a:rPr lang="ru-RU" sz="2000" dirty="0"/>
              <a:t>Цитологическое заключение</a:t>
            </a:r>
          </a:p>
          <a:p>
            <a:r>
              <a:rPr lang="ru-RU" sz="2000" dirty="0"/>
              <a:t>(метод жидкостной цитологии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Дисплазия</a:t>
            </a:r>
            <a:r>
              <a:rPr lang="en-US" sz="2000" dirty="0"/>
              <a:t> I (LSIL, CIN I)</a:t>
            </a:r>
          </a:p>
          <a:p>
            <a:r>
              <a:rPr lang="ru-RU" sz="2000" dirty="0"/>
              <a:t>Классификация по Г.Н. </a:t>
            </a:r>
            <a:r>
              <a:rPr lang="ru-RU" sz="2000" dirty="0" err="1" smtClean="0"/>
              <a:t>Папаниколау</a:t>
            </a:r>
            <a:r>
              <a:rPr lang="ru-RU" sz="2000" dirty="0" smtClean="0"/>
              <a:t> - </a:t>
            </a:r>
            <a:r>
              <a:rPr lang="ru-RU" sz="2000" dirty="0"/>
              <a:t>3</a:t>
            </a:r>
            <a:r>
              <a:rPr lang="ru-RU" sz="2000" dirty="0" smtClean="0"/>
              <a:t> класс,  мазок </a:t>
            </a:r>
            <a:r>
              <a:rPr lang="ru-RU" sz="2000" dirty="0"/>
              <a:t>от </a:t>
            </a:r>
            <a:r>
              <a:rPr lang="ru-RU" sz="2000" dirty="0" smtClean="0"/>
              <a:t>05.11.14</a:t>
            </a:r>
            <a:endParaRPr lang="ru-RU" sz="2000" dirty="0"/>
          </a:p>
        </p:txBody>
      </p:sp>
      <p:pic>
        <p:nvPicPr>
          <p:cNvPr id="2050" name="Picture 2" descr="C:\Users\Админ\Desktop\25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0" y="3870569"/>
            <a:ext cx="3658114" cy="2675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25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0569"/>
            <a:ext cx="3240360" cy="267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6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481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/>
              <a:t>Мазок №27</a:t>
            </a:r>
            <a:endParaRPr lang="ru-RU" sz="31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6690" y="1052736"/>
            <a:ext cx="4040188" cy="1728191"/>
          </a:xfrm>
        </p:spPr>
        <p:txBody>
          <a:bodyPr>
            <a:noAutofit/>
          </a:bodyPr>
          <a:lstStyle/>
          <a:p>
            <a:r>
              <a:rPr lang="ru-RU" sz="2000" dirty="0"/>
              <a:t>Цитологическое заключение</a:t>
            </a:r>
          </a:p>
          <a:p>
            <a:r>
              <a:rPr lang="ru-RU" sz="2000" dirty="0"/>
              <a:t>(традиционный  метод) </a:t>
            </a:r>
            <a:endParaRPr lang="ru-RU" sz="2000" dirty="0" smtClean="0"/>
          </a:p>
          <a:p>
            <a:r>
              <a:rPr lang="ru-RU" sz="2000" dirty="0"/>
              <a:t>Мазок на АК от 26.10. 14 </a:t>
            </a:r>
            <a:r>
              <a:rPr lang="ru-RU" sz="2000" dirty="0" err="1"/>
              <a:t>цитограмма</a:t>
            </a:r>
            <a:r>
              <a:rPr lang="ru-RU" sz="2000" dirty="0"/>
              <a:t> </a:t>
            </a:r>
            <a:r>
              <a:rPr lang="ru-RU" sz="2000" dirty="0" smtClean="0"/>
              <a:t>воспаления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88047" y="1249260"/>
            <a:ext cx="4216401" cy="1819700"/>
          </a:xfrm>
        </p:spPr>
        <p:txBody>
          <a:bodyPr>
            <a:noAutofit/>
          </a:bodyPr>
          <a:lstStyle/>
          <a:p>
            <a:r>
              <a:rPr lang="ru-RU" sz="2000" dirty="0"/>
              <a:t>Цитологическое заключение (метод жидкостной цитологии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Дисплазия </a:t>
            </a:r>
            <a:r>
              <a:rPr lang="en-US" sz="2000" dirty="0"/>
              <a:t>I-II (CIN I-II, LSIL)</a:t>
            </a:r>
          </a:p>
          <a:p>
            <a:r>
              <a:rPr lang="ru-RU" sz="2000" dirty="0"/>
              <a:t>Классификация по Г.Н. </a:t>
            </a:r>
            <a:r>
              <a:rPr lang="ru-RU" sz="2000" dirty="0" err="1" smtClean="0"/>
              <a:t>Папаникалау</a:t>
            </a:r>
            <a:r>
              <a:rPr lang="ru-RU" sz="2000" dirty="0" smtClean="0"/>
              <a:t> - 3 класс, </a:t>
            </a:r>
            <a:r>
              <a:rPr lang="ru-RU" sz="2000" dirty="0"/>
              <a:t>мазок от 12.11.14 </a:t>
            </a:r>
          </a:p>
        </p:txBody>
      </p:sp>
      <p:pic>
        <p:nvPicPr>
          <p:cNvPr id="1027" name="Picture 3" descr="C:\Users\Админ\Desktop\27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1" y="3140968"/>
            <a:ext cx="3707507" cy="362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27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084794" cy="362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6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800" b="1" dirty="0"/>
              <a:t>Мазок № 2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40188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Цитологическое заключение</a:t>
            </a:r>
          </a:p>
          <a:p>
            <a:r>
              <a:rPr lang="ru-RU" dirty="0" smtClean="0"/>
              <a:t>(традиционный метод)</a:t>
            </a:r>
          </a:p>
          <a:p>
            <a:r>
              <a:rPr lang="ru-RU" dirty="0" smtClean="0"/>
              <a:t>менопауза </a:t>
            </a:r>
            <a:r>
              <a:rPr lang="ru-RU" dirty="0"/>
              <a:t>12 </a:t>
            </a:r>
            <a:r>
              <a:rPr lang="ru-RU" dirty="0" smtClean="0"/>
              <a:t>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932040" y="1340768"/>
            <a:ext cx="4041775" cy="2664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Цитологическое заключение</a:t>
            </a:r>
          </a:p>
          <a:p>
            <a:r>
              <a:rPr lang="ru-RU" dirty="0" smtClean="0"/>
              <a:t>(метод жидкостной цитологии)</a:t>
            </a:r>
          </a:p>
          <a:p>
            <a:r>
              <a:rPr lang="ru-RU" dirty="0" err="1"/>
              <a:t>Гипоэстрогенный</a:t>
            </a:r>
            <a:r>
              <a:rPr lang="ru-RU" dirty="0"/>
              <a:t> тип мазка.</a:t>
            </a:r>
            <a:r>
              <a:rPr lang="en-US" dirty="0"/>
              <a:t> NILM.</a:t>
            </a:r>
          </a:p>
          <a:p>
            <a:r>
              <a:rPr lang="ru-RU" dirty="0"/>
              <a:t>Классификация по  </a:t>
            </a:r>
            <a:r>
              <a:rPr lang="ru-RU" dirty="0" err="1"/>
              <a:t>Г.Н.Папаниколау</a:t>
            </a:r>
            <a:r>
              <a:rPr lang="ru-RU" dirty="0"/>
              <a:t>- 1 </a:t>
            </a:r>
            <a:r>
              <a:rPr lang="ru-RU" dirty="0" smtClean="0"/>
              <a:t>класс</a:t>
            </a:r>
            <a:endParaRPr lang="en-US" dirty="0"/>
          </a:p>
        </p:txBody>
      </p:sp>
      <p:pic>
        <p:nvPicPr>
          <p:cNvPr id="6146" name="Picture 2" descr="C:\Users\Админ\Desktop\mQGq8ZNGh0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716016" cy="414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78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Направление с заключением 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5588" cy="5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221088"/>
            <a:ext cx="4032448" cy="158417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9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3256"/>
              </p:ext>
            </p:extLst>
          </p:nvPr>
        </p:nvGraphicFramePr>
        <p:xfrm>
          <a:off x="323528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374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60240"/>
          </a:xfrm>
        </p:spPr>
        <p:txBody>
          <a:bodyPr/>
          <a:lstStyle/>
          <a:p>
            <a:r>
              <a:rPr lang="ru-RU" altLang="ru-RU" sz="1800" b="1" dirty="0" smtClean="0"/>
              <a:t>ГБУ РО КОНСУЛЬТАТИВНО-ДИАГНОСТИЧЕСИЙ ЦЕНТР</a:t>
            </a:r>
            <a:br>
              <a:rPr lang="ru-RU" altLang="ru-RU" sz="1800" b="1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Эстрогенный тип мазка</a:t>
            </a:r>
            <a:br>
              <a:rPr lang="ru-RU" altLang="ru-RU" sz="4000" dirty="0" smtClean="0"/>
            </a:br>
            <a:r>
              <a:rPr lang="ru-RU" altLang="ru-RU" sz="2800" dirty="0" smtClean="0"/>
              <a:t>(мазок получен в лаборатории ГБУ РО КДЦ </a:t>
            </a:r>
            <a:r>
              <a:rPr lang="ru-RU" altLang="ru-RU" sz="2800" dirty="0" err="1" smtClean="0"/>
              <a:t>г.Рязань</a:t>
            </a:r>
            <a:r>
              <a:rPr lang="ru-RU" altLang="ru-RU" sz="2800" dirty="0" smtClean="0"/>
              <a:t>)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912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2800" b="1" i="1" dirty="0" smtClean="0"/>
              <a:t>Обучение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12968" cy="639762"/>
          </a:xfrm>
        </p:spPr>
        <p:txBody>
          <a:bodyPr numCol="2">
            <a:noAutofit/>
          </a:bodyPr>
          <a:lstStyle/>
          <a:p>
            <a:r>
              <a:rPr lang="ru-RU" sz="1800" dirty="0"/>
              <a:t>Врач-</a:t>
            </a:r>
            <a:r>
              <a:rPr lang="ru-RU" sz="1800" dirty="0" err="1"/>
              <a:t>цитолог</a:t>
            </a:r>
            <a:r>
              <a:rPr lang="ru-RU" sz="1800" dirty="0"/>
              <a:t> </a:t>
            </a:r>
            <a:r>
              <a:rPr lang="ru-RU" sz="1800" i="1" dirty="0" smtClean="0"/>
              <a:t>Борона Екатерина Владиславовна</a:t>
            </a:r>
          </a:p>
          <a:p>
            <a:r>
              <a:rPr lang="ru-RU" sz="1800" dirty="0" smtClean="0"/>
              <a:t>Врач-</a:t>
            </a:r>
            <a:r>
              <a:rPr lang="ru-RU" sz="1800" dirty="0" err="1" smtClean="0"/>
              <a:t>цитолог</a:t>
            </a:r>
            <a:r>
              <a:rPr lang="ru-RU" sz="1800" dirty="0" smtClean="0"/>
              <a:t> </a:t>
            </a:r>
            <a:r>
              <a:rPr lang="ru-RU" sz="1800" i="1" dirty="0" smtClean="0"/>
              <a:t>Кузькина </a:t>
            </a:r>
            <a:r>
              <a:rPr lang="ru-RU" sz="1800" i="1" dirty="0"/>
              <a:t>Кристина </a:t>
            </a:r>
            <a:r>
              <a:rPr lang="ru-RU" sz="1800" i="1" dirty="0" smtClean="0"/>
              <a:t>Владимировна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700808"/>
            <a:ext cx="4389884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Обучение на базе ГБОУ ВПО «Северо-Западный государственный медицинский университет имени </a:t>
            </a:r>
            <a:r>
              <a:rPr lang="ru-RU" sz="2800" b="1" dirty="0" err="1" smtClean="0"/>
              <a:t>И.И.Мечникова</a:t>
            </a:r>
            <a:r>
              <a:rPr lang="ru-RU" sz="2800" b="1" dirty="0" smtClean="0"/>
              <a:t>» МЗ РФ.</a:t>
            </a:r>
          </a:p>
          <a:p>
            <a:r>
              <a:rPr lang="ru-RU" sz="2800" b="1" dirty="0" smtClean="0"/>
              <a:t>На базе НИИ онкологии</a:t>
            </a:r>
          </a:p>
          <a:p>
            <a:pPr marL="0" indent="0">
              <a:buNone/>
            </a:pPr>
            <a:r>
              <a:rPr lang="ru-RU" sz="2800" b="1" dirty="0" smtClean="0"/>
              <a:t> г. Санкт-Петербург</a:t>
            </a:r>
          </a:p>
          <a:p>
            <a:r>
              <a:rPr lang="ru-RU" sz="2800" b="1" dirty="0"/>
              <a:t>Обучение на базе Ростовской Железнодорожной больницы г. Ростов-на- Дону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391471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Обучение на базе ГБОУ ВПО «Северо-Западный государственный медицинский университет имени </a:t>
            </a:r>
            <a:r>
              <a:rPr lang="ru-RU" sz="2800" b="1" dirty="0" err="1">
                <a:solidFill>
                  <a:prstClr val="black"/>
                </a:solidFill>
              </a:rPr>
              <a:t>И.И.Мечникова</a:t>
            </a:r>
            <a:r>
              <a:rPr lang="ru-RU" sz="2800" b="1" dirty="0">
                <a:solidFill>
                  <a:prstClr val="black"/>
                </a:solidFill>
              </a:rPr>
              <a:t>» МЗ РФ.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</a:rPr>
              <a:t>На базе НИИ </a:t>
            </a:r>
            <a:r>
              <a:rPr lang="ru-RU" sz="2800" b="1" dirty="0" smtClean="0">
                <a:solidFill>
                  <a:prstClr val="black"/>
                </a:solidFill>
              </a:rPr>
              <a:t>онкологии    г. Санкт-Петербург</a:t>
            </a:r>
          </a:p>
          <a:p>
            <a:r>
              <a:rPr lang="ru-RU" sz="2800" b="1" dirty="0"/>
              <a:t>Обучение на базе Городской Онкологической больницы № 62 г. Москва</a:t>
            </a:r>
          </a:p>
          <a:p>
            <a:pPr marL="0" lvl="0" indent="0">
              <a:buNone/>
            </a:pPr>
            <a:endParaRPr lang="ru-RU" sz="2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26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1633662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sz="1800" b="1" dirty="0" smtClean="0"/>
              <a:t>ГБУ РО КОНСУЛЬТАТИВНО-ДИАГНОСТИЧЕСКИЙ ЦЕНТР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r>
              <a:rPr lang="ru-RU" altLang="ru-RU" b="1" dirty="0" smtClean="0"/>
              <a:t>Атрофия</a:t>
            </a:r>
            <a:br>
              <a:rPr lang="ru-RU" altLang="ru-RU" b="1" dirty="0" smtClean="0"/>
            </a:br>
            <a:r>
              <a:rPr lang="ru-RU" altLang="ru-RU" sz="2800" b="1" dirty="0" smtClean="0"/>
              <a:t>(мазок получен в лаборатории ГБУ РО КДЦ </a:t>
            </a:r>
            <a:r>
              <a:rPr lang="ru-RU" altLang="ru-RU" sz="2800" b="1" dirty="0" err="1" smtClean="0"/>
              <a:t>г.Рязань</a:t>
            </a:r>
            <a:r>
              <a:rPr lang="ru-RU" altLang="ru-RU" sz="2800" b="1" dirty="0" smtClean="0"/>
              <a:t>)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6509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/>
          <a:lstStyle/>
          <a:p>
            <a:r>
              <a:rPr lang="ru-RU" sz="1800" b="1" dirty="0" smtClean="0"/>
              <a:t>ГБУ РО КОНСУЛЬТАТИВНО-ДИАГНОСТИЧЕСКИЙ ЦЕНТР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7796" y="1124744"/>
            <a:ext cx="4040188" cy="648072"/>
          </a:xfrm>
        </p:spPr>
        <p:txBody>
          <a:bodyPr/>
          <a:lstStyle/>
          <a:p>
            <a:r>
              <a:rPr lang="ru-RU" sz="2000" b="0" dirty="0" smtClean="0"/>
              <a:t>Воспаление (мазок получен в лаборатории ГБУ РО КДЦ </a:t>
            </a:r>
            <a:r>
              <a:rPr lang="ru-RU" sz="2000" b="0" dirty="0" err="1" smtClean="0"/>
              <a:t>г.Рязань</a:t>
            </a:r>
            <a:r>
              <a:rPr lang="ru-RU" sz="2000" b="0" dirty="0" smtClean="0"/>
              <a:t>)</a:t>
            </a:r>
            <a:endParaRPr lang="ru-RU" sz="20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906115"/>
          </a:xfrm>
        </p:spPr>
        <p:txBody>
          <a:bodyPr/>
          <a:lstStyle/>
          <a:p>
            <a:r>
              <a:rPr lang="ru-RU" sz="2000" b="0" dirty="0" smtClean="0"/>
              <a:t>Бактериальный </a:t>
            </a:r>
            <a:r>
              <a:rPr lang="ru-RU" sz="2000" b="0" dirty="0" err="1" smtClean="0"/>
              <a:t>вагиноз</a:t>
            </a:r>
            <a:r>
              <a:rPr lang="ru-RU" sz="2000" b="0" dirty="0" smtClean="0"/>
              <a:t> (мазок получен в лаборатории ГБУ РО КДЦ </a:t>
            </a:r>
            <a:r>
              <a:rPr lang="ru-RU" sz="2000" b="0" dirty="0" err="1" smtClean="0"/>
              <a:t>г.Рязань</a:t>
            </a:r>
            <a:r>
              <a:rPr lang="ru-RU" sz="2000" b="0" dirty="0"/>
              <a:t>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04277"/>
            <a:ext cx="4427984" cy="3789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9802"/>
            <a:ext cx="4338166" cy="3763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90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/>
          <a:lstStyle/>
          <a:p>
            <a:r>
              <a:rPr lang="ru-RU" sz="1800" b="1" dirty="0" smtClean="0"/>
              <a:t>ГБУ РО КОНСУЛЬТАТИВНО-ДИАГНОСТИЧЕСКИЙ ЦЕНТР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620687"/>
            <a:ext cx="4040188" cy="966093"/>
          </a:xfrm>
        </p:spPr>
        <p:txBody>
          <a:bodyPr/>
          <a:lstStyle/>
          <a:p>
            <a:r>
              <a:rPr lang="ru-RU" sz="2000" b="0" dirty="0" smtClean="0"/>
              <a:t> Бактерии рода </a:t>
            </a:r>
            <a:r>
              <a:rPr lang="en-US" sz="2000" b="0" dirty="0" smtClean="0"/>
              <a:t>ACTINOMYCES</a:t>
            </a:r>
            <a:r>
              <a:rPr lang="ru-RU" sz="2000" b="0" dirty="0" smtClean="0"/>
              <a:t> (мазок получен в лаборатории ГБУ РО КДЦ </a:t>
            </a:r>
            <a:r>
              <a:rPr lang="ru-RU" sz="2000" b="0" dirty="0" err="1" smtClean="0"/>
              <a:t>г.Рязань</a:t>
            </a:r>
            <a:r>
              <a:rPr lang="ru-RU" sz="2000" b="0" dirty="0" smtClean="0"/>
              <a:t>)</a:t>
            </a:r>
            <a:endParaRPr lang="ru-RU" sz="20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34681" y="612209"/>
            <a:ext cx="4041775" cy="894254"/>
          </a:xfrm>
        </p:spPr>
        <p:txBody>
          <a:bodyPr/>
          <a:lstStyle/>
          <a:p>
            <a:r>
              <a:rPr lang="ru-RU" sz="2000" b="0" dirty="0" smtClean="0"/>
              <a:t> Грибы рода </a:t>
            </a:r>
            <a:r>
              <a:rPr lang="en-US" sz="2000" b="0" dirty="0" smtClean="0"/>
              <a:t>CANDIDA</a:t>
            </a:r>
            <a:r>
              <a:rPr lang="ru-RU" sz="2000" b="0" dirty="0" smtClean="0"/>
              <a:t> (мазок получен в лаборатории ГБУ РО КДЦ </a:t>
            </a:r>
            <a:r>
              <a:rPr lang="ru-RU" sz="2000" b="0" dirty="0" err="1" smtClean="0"/>
              <a:t>г.Рязань</a:t>
            </a:r>
            <a:r>
              <a:rPr lang="ru-RU" sz="2000" b="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" y="1988840"/>
            <a:ext cx="412096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70" y="1988840"/>
            <a:ext cx="4067944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5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/>
          <a:lstStyle/>
          <a:p>
            <a:r>
              <a:rPr lang="ru-RU" sz="1800" b="1" dirty="0" smtClean="0"/>
              <a:t>ГБУ РО КОНСУЛЬТАТИВНО-ДИАГНОСТИЧЕСКИЙ ЦЕНТР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   </a:t>
            </a:r>
            <a:r>
              <a:rPr lang="ru-RU" sz="2800" b="1" dirty="0" err="1" smtClean="0"/>
              <a:t>Лептотрикс</a:t>
            </a:r>
            <a:r>
              <a:rPr lang="ru-RU" sz="2000" dirty="0" smtClean="0"/>
              <a:t> </a:t>
            </a:r>
            <a:r>
              <a:rPr lang="ru-RU" sz="2000" b="0" dirty="0" smtClean="0"/>
              <a:t>(мазок получен в лаборатории ГБУ РО КДЦ </a:t>
            </a:r>
            <a:r>
              <a:rPr lang="ru-RU" sz="2000" b="0" dirty="0" err="1" smtClean="0"/>
              <a:t>г.Рязань</a:t>
            </a:r>
            <a:r>
              <a:rPr lang="ru-RU" sz="2000" b="0" dirty="0" smtClean="0"/>
              <a:t>)</a:t>
            </a:r>
          </a:p>
          <a:p>
            <a:endParaRPr lang="ru-RU" sz="20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9056"/>
            <a:ext cx="6480720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75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/>
          <a:lstStyle/>
          <a:p>
            <a:r>
              <a:rPr lang="ru-RU" sz="1800" b="1" dirty="0" smtClean="0"/>
              <a:t>ГБУ РО КОНСУЛЬТАТИВНО-ДИАГНОСТИЧЕСКИЙ ЦЕНТР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   Четкие признаки ВПЧ: </a:t>
            </a:r>
            <a:r>
              <a:rPr lang="ru-RU" sz="2800" b="1" dirty="0" err="1" smtClean="0"/>
              <a:t>койлоцитарная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атипия</a:t>
            </a:r>
            <a:r>
              <a:rPr lang="ru-RU" sz="2800" b="1" dirty="0" smtClean="0"/>
              <a:t>, двухъядерные клетки, </a:t>
            </a:r>
            <a:r>
              <a:rPr lang="ru-RU" sz="2800" b="1" dirty="0" err="1" smtClean="0"/>
              <a:t>амфофилия</a:t>
            </a:r>
            <a:r>
              <a:rPr lang="ru-RU" sz="2800" b="1" dirty="0" smtClean="0"/>
              <a:t> цитоплазмы.</a:t>
            </a:r>
            <a:r>
              <a:rPr lang="ru-RU" sz="2000" dirty="0" smtClean="0"/>
              <a:t> </a:t>
            </a:r>
            <a:r>
              <a:rPr lang="ru-RU" sz="2000" b="0" dirty="0" smtClean="0"/>
              <a:t>(мазок получен в лаборатории ГБУ РО КДЦ </a:t>
            </a:r>
            <a:r>
              <a:rPr lang="ru-RU" sz="2000" b="0" dirty="0" err="1" smtClean="0"/>
              <a:t>г.Рязань</a:t>
            </a:r>
            <a:r>
              <a:rPr lang="ru-RU" sz="2000" b="0" dirty="0" smtClean="0"/>
              <a:t>)</a:t>
            </a:r>
          </a:p>
          <a:p>
            <a:endParaRPr lang="ru-RU" sz="20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488832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71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/>
          <a:lstStyle/>
          <a:p>
            <a:r>
              <a:rPr lang="ru-RU" sz="1800" b="1" dirty="0" smtClean="0"/>
              <a:t>ГБУ РО КОНСУЛЬТАТИВНО-ДИАГНОСТИЧЕСКИЙ ЦЕНТР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   Плоскоклеточный </a:t>
            </a:r>
            <a:r>
              <a:rPr lang="ru-RU" sz="2800" b="1" dirty="0" err="1" smtClean="0"/>
              <a:t>неороговевающий</a:t>
            </a:r>
            <a:r>
              <a:rPr lang="ru-RU" sz="2800" b="1" dirty="0" smtClean="0"/>
              <a:t> рак.</a:t>
            </a:r>
            <a:r>
              <a:rPr lang="ru-RU" sz="2000" dirty="0" smtClean="0"/>
              <a:t> </a:t>
            </a:r>
            <a:r>
              <a:rPr lang="ru-RU" sz="2000" b="0" dirty="0" smtClean="0"/>
              <a:t>(мазок получен в лаборатории Ростовской </a:t>
            </a:r>
            <a:r>
              <a:rPr lang="ru-RU" sz="2000" dirty="0"/>
              <a:t>Ж</a:t>
            </a:r>
            <a:r>
              <a:rPr lang="ru-RU" sz="2000" b="0" dirty="0" smtClean="0"/>
              <a:t>елезнодорожной больницы). Диагноз подтвержден </a:t>
            </a:r>
            <a:r>
              <a:rPr lang="ru-RU" sz="2000" b="0" dirty="0" err="1" smtClean="0"/>
              <a:t>гистологически</a:t>
            </a:r>
            <a:r>
              <a:rPr lang="ru-RU" sz="2000" b="0" dirty="0" smtClean="0"/>
              <a:t>.</a:t>
            </a:r>
          </a:p>
          <a:p>
            <a:endParaRPr lang="ru-RU" sz="20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488832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97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/>
          <a:lstStyle/>
          <a:p>
            <a:r>
              <a:rPr lang="ru-RU" sz="1800" b="1" dirty="0" smtClean="0"/>
              <a:t>ГБУ РО КОНСУЛЬТАТИВНО-ДИАГНОСТИЧЕСКИЙ ЦЕНТР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   АДЕНОКАРЦЕНОМА.</a:t>
            </a:r>
            <a:r>
              <a:rPr lang="ru-RU" sz="2000" dirty="0" smtClean="0"/>
              <a:t> </a:t>
            </a:r>
            <a:r>
              <a:rPr lang="ru-RU" sz="2000" b="0" dirty="0" smtClean="0"/>
              <a:t>(мазок получен в лаборатории Московской Онкологической больницы №62). Диагноз подтвержден </a:t>
            </a:r>
            <a:r>
              <a:rPr lang="ru-RU" sz="2000" b="0" dirty="0" err="1" smtClean="0"/>
              <a:t>гистологически</a:t>
            </a:r>
            <a:r>
              <a:rPr lang="ru-RU" sz="2000" b="0" dirty="0" smtClean="0"/>
              <a:t>.</a:t>
            </a:r>
          </a:p>
          <a:p>
            <a:endParaRPr lang="ru-RU" sz="20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92" y="2420888"/>
            <a:ext cx="6326417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25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82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b="1" i="1" dirty="0" smtClean="0"/>
              <a:t>Обучение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3074" name="Picture 2" descr="C:\Users\Админ\Desktop\AgBBP7fYJ9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6" t="2796" r="1111" b="3071"/>
          <a:stretch/>
        </p:blipFill>
        <p:spPr bwMode="auto">
          <a:xfrm>
            <a:off x="4601980" y="1468445"/>
            <a:ext cx="4542020" cy="5193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-Z0J7oQI_g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1" t="3321"/>
          <a:stretch/>
        </p:blipFill>
        <p:spPr bwMode="auto">
          <a:xfrm>
            <a:off x="75524" y="1457807"/>
            <a:ext cx="4496476" cy="533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8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800" b="1" i="1" dirty="0" smtClean="0"/>
              <a:t>Участие в </a:t>
            </a:r>
            <a:r>
              <a:rPr lang="en-US" sz="2800" b="1" i="1" dirty="0" smtClean="0"/>
              <a:t>XX</a:t>
            </a:r>
            <a:r>
              <a:rPr lang="ru-RU" sz="2800" b="1" i="1" dirty="0" smtClean="0"/>
              <a:t> Всероссийской юбилейной научно-практической конференции</a:t>
            </a:r>
            <a:endParaRPr lang="ru-RU" sz="2800" b="1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8928992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«Достижения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dirty="0" smtClean="0">
                <a:solidFill>
                  <a:srgbClr val="C00000"/>
                </a:solidFill>
              </a:rPr>
              <a:t>перспективы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развития лабораторной службы </a:t>
            </a:r>
            <a:r>
              <a:rPr lang="ru-RU" sz="2000" dirty="0" smtClean="0">
                <a:solidFill>
                  <a:srgbClr val="C00000"/>
                </a:solidFill>
              </a:rPr>
              <a:t>России»</a:t>
            </a:r>
          </a:p>
        </p:txBody>
      </p:sp>
      <p:pic>
        <p:nvPicPr>
          <p:cNvPr id="1026" name="Picture 2" descr="C:\Users\Админ\Desktop\SjDBU7Dnmnc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/>
          <a:stretch/>
        </p:blipFill>
        <p:spPr bwMode="auto">
          <a:xfrm>
            <a:off x="4760686" y="1916832"/>
            <a:ext cx="4275810" cy="4941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NbrYAS5NNuw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"/>
          <a:stretch/>
        </p:blipFill>
        <p:spPr bwMode="auto">
          <a:xfrm>
            <a:off x="107504" y="1916832"/>
            <a:ext cx="4412343" cy="4941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1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4474"/>
            <a:ext cx="8229600" cy="12241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b="1" i="1" dirty="0" smtClean="0"/>
              <a:t>Участие в международной конференции</a:t>
            </a:r>
            <a:endParaRPr lang="ru-RU" sz="2800" b="1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67644" y="1124744"/>
            <a:ext cx="6408712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«Европа-Россия: современная цитология»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Админ\Desktop\m97pc8gXo_c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 b="3329"/>
          <a:stretch/>
        </p:blipFill>
        <p:spPr bwMode="auto">
          <a:xfrm>
            <a:off x="137196" y="2132856"/>
            <a:ext cx="4362796" cy="4501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lBFKRKYxdH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288" r="-1111" b="4907"/>
          <a:stretch/>
        </p:blipFill>
        <p:spPr bwMode="auto">
          <a:xfrm>
            <a:off x="4644008" y="2132856"/>
            <a:ext cx="4410511" cy="4536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6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457200" y="-9939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/>
              <a:t>ГБУ РО КОНСУЛЬТАТИВНО-ДИАГНОСТИЧЕСИЙ ЦЕНТР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b="1" i="1" dirty="0" smtClean="0"/>
              <a:t>Участие в международной конференции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113234"/>
            <a:ext cx="49149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70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527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Европейская система контроля качества и оценки цитологических препаратов</a:t>
            </a:r>
            <a:endParaRPr lang="ru-RU" sz="3200" b="1" dirty="0"/>
          </a:p>
        </p:txBody>
      </p:sp>
      <p:pic>
        <p:nvPicPr>
          <p:cNvPr id="1027" name="Picture 3" descr="E:\picture_ct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9144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08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endParaRPr lang="ru-RU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610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ГБУ РО КОНСУЛЬТАТИВНО-ДИАГНОСТИЧЕСИЙ ЦЕНТР</a:t>
            </a:r>
            <a:endParaRPr lang="ru-RU" sz="1800" b="1" dirty="0"/>
          </a:p>
        </p:txBody>
      </p:sp>
      <p:pic>
        <p:nvPicPr>
          <p:cNvPr id="3074" name="Picture 2" descr="C:\Users\Админ\Desktop\фото цитология\15ZE9HD6qX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517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8927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462</Words>
  <Application>Microsoft Office PowerPoint</Application>
  <PresentationFormat>Экран (4:3)</PresentationFormat>
  <Paragraphs>83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Применение метода жидкостной цитологии в ранней диагностике рака шейки матки</vt:lpstr>
      <vt:lpstr>ГБУ РО КОНСУЛЬТАТИВНО-ДИАГНОСТИЧЕСИЙ ЦЕНТР Обучение </vt:lpstr>
      <vt:lpstr>ГБУ РО КОНСУЛЬТАТИВНО-ДИАГНОСТИЧЕСИЙ ЦЕНТР  Обучение </vt:lpstr>
      <vt:lpstr>ГБУ РО КОНСУЛЬТАТИВНО-ДИАГНОСТИЧЕСИЙ ЦЕНТР Участие в XX Всероссийской юбилейной научно-практической конференции</vt:lpstr>
      <vt:lpstr>ГБУ РО КОНСУЛЬТАТИВНО-ДИАГНОСТИЧЕСИЙ ЦЕНТР  Участие в международной конференции</vt:lpstr>
      <vt:lpstr>Презентация PowerPoint</vt:lpstr>
      <vt:lpstr>Европейская система контроля качества и оценки цитологических препаратов</vt:lpstr>
      <vt:lpstr>ГБУ РО КОНСУЛЬТАТИВНО-ДИАГНОСТИЧЕСИЙ ЦЕНТР</vt:lpstr>
      <vt:lpstr>ГБУ РО КОНСУЛЬТАТИВНО-ДИАГНОСТИЧЕСИЙ ЦЕНТР</vt:lpstr>
      <vt:lpstr>ГБУ РО КОНСУЛЬТАТИВНО-ДИАГНОСТИЧЕСИЙ ЦЕНТР</vt:lpstr>
      <vt:lpstr>ГБУ РО КОНСУЛЬТАТИВНО-ДИАГНОСТИЧЕСИЙ ЦЕНТР</vt:lpstr>
      <vt:lpstr>ГБУ РО КОНСУЛЬТАТИВНО-ДИАГНОСТИЧЕСИЙ ЦЕНТР</vt:lpstr>
      <vt:lpstr>ГБУ РО КОНСУЛЬТАТИВНО-ДИАГНОСТИЧЕСИЙ ЦЕНТР</vt:lpstr>
      <vt:lpstr>ГБУ РО КОНСУЛЬТАТИВНО-ДИАГНОСТИЧЕСИЙ ЦЕНТР  Мазок №25</vt:lpstr>
      <vt:lpstr>ГБУ РО КОНСУЛЬТАТИВНО-ДИАГНОСТИЧЕСИЙ ЦЕНТР  Мазок №27</vt:lpstr>
      <vt:lpstr>ГБУ РО КОНСУЛЬТАТИВНО-ДИАГНОСТИЧЕСИЙ ЦЕНТР  Мазок № 2</vt:lpstr>
      <vt:lpstr>ГБУ РО КОНСУЛЬТАТИВНО-ДИАГНОСТИЧЕСИЙ ЦЕНТР  Направление с заключением </vt:lpstr>
      <vt:lpstr>Результаты исследований</vt:lpstr>
      <vt:lpstr>ГБУ РО КОНСУЛЬТАТИВНО-ДИАГНОСТИЧЕСИЙ ЦЕНТР  Эстрогенный тип мазка (мазок получен в лаборатории ГБУ РО КДЦ г.Рязань) </vt:lpstr>
      <vt:lpstr> ГБУ РО КОНСУЛЬТАТИВНО-ДИАГНОСТИЧЕСКИЙ ЦЕНТР  Атрофия (мазок получен в лаборатории ГБУ РО КДЦ г.Рязань) </vt:lpstr>
      <vt:lpstr>ГБУ РО КОНСУЛЬТАТИВНО-ДИАГНОСТИЧЕСКИЙ ЦЕНТР</vt:lpstr>
      <vt:lpstr>ГБУ РО КОНСУЛЬТАТИВНО-ДИАГНОСТИЧЕСКИЙ ЦЕНТР</vt:lpstr>
      <vt:lpstr>ГБУ РО КОНСУЛЬТАТИВНО-ДИАГНОСТИЧЕСКИЙ ЦЕНТР</vt:lpstr>
      <vt:lpstr>ГБУ РО КОНСУЛЬТАТИВНО-ДИАГНОСТИЧЕСКИЙ ЦЕНТР</vt:lpstr>
      <vt:lpstr>ГБУ РО КОНСУЛЬТАТИВНО-ДИАГНОСТИЧЕСКИЙ ЦЕНТР</vt:lpstr>
      <vt:lpstr>ГБУ РО КОНСУЛЬТАТИВНО-ДИАГНОСТИЧЕСКИЙ ЦЕНТР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gek</cp:lastModifiedBy>
  <cp:revision>102</cp:revision>
  <dcterms:created xsi:type="dcterms:W3CDTF">2015-05-05T08:40:09Z</dcterms:created>
  <dcterms:modified xsi:type="dcterms:W3CDTF">2015-06-04T20:15:09Z</dcterms:modified>
</cp:coreProperties>
</file>