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2" r:id="rId4"/>
    <p:sldId id="271" r:id="rId5"/>
    <p:sldId id="263" r:id="rId6"/>
    <p:sldId id="275" r:id="rId7"/>
    <p:sldId id="276" r:id="rId8"/>
    <p:sldId id="264" r:id="rId9"/>
    <p:sldId id="265" r:id="rId10"/>
    <p:sldId id="266" r:id="rId11"/>
    <p:sldId id="267" r:id="rId12"/>
    <p:sldId id="269" r:id="rId13"/>
    <p:sldId id="273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00"/>
    <a:srgbClr val="0099FF"/>
    <a:srgbClr val="800000"/>
    <a:srgbClr val="006600"/>
    <a:srgbClr val="FF3300"/>
    <a:srgbClr val="FFFF00"/>
    <a:srgbClr val="CC3300"/>
    <a:srgbClr val="A7BE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40" autoAdjust="0"/>
  </p:normalViewPr>
  <p:slideViewPr>
    <p:cSldViewPr>
      <p:cViewPr>
        <p:scale>
          <a:sx n="75" d="100"/>
          <a:sy n="75" d="100"/>
        </p:scale>
        <p:origin x="-2670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438596491261"/>
          <c:y val="0.16091954022988506"/>
          <c:w val="0.20374769591451311"/>
          <c:h val="0.7476055336832901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2514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66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80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CC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8000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FF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CC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Sheet1!$B$1:$I$1</c:f>
              <c:numCache>
                <c:formatCode>0%</c:formatCode>
                <c:ptCount val="8"/>
                <c:pt idx="0">
                  <c:v>0.17</c:v>
                </c:pt>
                <c:pt idx="1">
                  <c:v>0.17</c:v>
                </c:pt>
                <c:pt idx="2">
                  <c:v>0.4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7.0000000000000021E-2</c:v>
                </c:pt>
                <c:pt idx="6">
                  <c:v>3.0000000000000002E-2</c:v>
                </c:pt>
                <c:pt idx="7">
                  <c:v>3.0000000000000002E-2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16.7</c:v>
                </c:pt>
                <c:pt idx="1">
                  <c:v>16.7</c:v>
                </c:pt>
                <c:pt idx="2">
                  <c:v>40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3.3</c:v>
                </c:pt>
                <c:pt idx="7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2514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Sheet1!$B$1:$I$1</c:f>
              <c:numCache>
                <c:formatCode>0%</c:formatCode>
                <c:ptCount val="8"/>
                <c:pt idx="0">
                  <c:v>0.17</c:v>
                </c:pt>
                <c:pt idx="1">
                  <c:v>0.17</c:v>
                </c:pt>
                <c:pt idx="2">
                  <c:v>0.4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7.0000000000000021E-2</c:v>
                </c:pt>
                <c:pt idx="6">
                  <c:v>3.0000000000000002E-2</c:v>
                </c:pt>
                <c:pt idx="7">
                  <c:v>3.0000000000000002E-2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2514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Sheet1!$B$1:$I$1</c:f>
              <c:numCache>
                <c:formatCode>0%</c:formatCode>
                <c:ptCount val="8"/>
                <c:pt idx="0">
                  <c:v>0.17</c:v>
                </c:pt>
                <c:pt idx="1">
                  <c:v>0.17</c:v>
                </c:pt>
                <c:pt idx="2">
                  <c:v>0.4</c:v>
                </c:pt>
                <c:pt idx="3">
                  <c:v>7.0000000000000021E-2</c:v>
                </c:pt>
                <c:pt idx="4">
                  <c:v>7.0000000000000021E-2</c:v>
                </c:pt>
                <c:pt idx="5">
                  <c:v>7.0000000000000021E-2</c:v>
                </c:pt>
                <c:pt idx="6">
                  <c:v>3.0000000000000002E-2</c:v>
                </c:pt>
                <c:pt idx="7">
                  <c:v>3.0000000000000002E-2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350877192982457"/>
          <c:y val="0.27586206896551746"/>
          <c:w val="0.32631578947368461"/>
          <c:h val="0.60919540229885127"/>
        </c:manualLayout>
      </c:layout>
      <c:overlay val="0"/>
      <c:spPr>
        <a:solidFill>
          <a:schemeClr val="bg1"/>
        </a:solidFill>
        <a:ln w="6285">
          <a:solidFill>
            <a:schemeClr val="tx1"/>
          </a:solidFill>
          <a:prstDash val="solid"/>
        </a:ln>
      </c:spPr>
      <c:txPr>
        <a:bodyPr/>
        <a:lstStyle/>
        <a:p>
          <a:pPr>
            <a:defRPr sz="14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742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75438596491239"/>
          <c:y val="0.16091954022988506"/>
          <c:w val="0.20374769591451311"/>
          <c:h val="0.747605533683289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2514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FF66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80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CC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8000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00FF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CC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Sheet1!$B$1:$I$1</c:f>
              <c:numCache>
                <c:formatCode>0%</c:formatCode>
                <c:ptCount val="8"/>
                <c:pt idx="0">
                  <c:v>0.17</c:v>
                </c:pt>
                <c:pt idx="1">
                  <c:v>0.17</c:v>
                </c:pt>
                <c:pt idx="2">
                  <c:v>0.4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0.03</c:v>
                </c:pt>
                <c:pt idx="7">
                  <c:v>0.03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16.7</c:v>
                </c:pt>
                <c:pt idx="1">
                  <c:v>16.7</c:v>
                </c:pt>
                <c:pt idx="2">
                  <c:v>40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3.3</c:v>
                </c:pt>
                <c:pt idx="7">
                  <c:v>3.3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2514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Sheet1!$B$1:$I$1</c:f>
              <c:numCache>
                <c:formatCode>0%</c:formatCode>
                <c:ptCount val="8"/>
                <c:pt idx="0">
                  <c:v>0.17</c:v>
                </c:pt>
                <c:pt idx="1">
                  <c:v>0.17</c:v>
                </c:pt>
                <c:pt idx="2">
                  <c:v>0.4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0.03</c:v>
                </c:pt>
                <c:pt idx="7">
                  <c:v>0.03</c:v>
                </c:pt>
              </c:numCache>
            </c:numRef>
          </c:cat>
          <c:val>
            <c:numRef>
              <c:f>Sheet1!$B$3:$I$3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2514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25140">
                <a:solidFill>
                  <a:schemeClr val="tx1"/>
                </a:solidFill>
                <a:prstDash val="solid"/>
              </a:ln>
            </c:spPr>
          </c:dPt>
          <c:cat>
            <c:numRef>
              <c:f>Sheet1!$B$1:$I$1</c:f>
              <c:numCache>
                <c:formatCode>0%</c:formatCode>
                <c:ptCount val="8"/>
                <c:pt idx="0">
                  <c:v>0.17</c:v>
                </c:pt>
                <c:pt idx="1">
                  <c:v>0.17</c:v>
                </c:pt>
                <c:pt idx="2">
                  <c:v>0.4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7.0000000000000007E-2</c:v>
                </c:pt>
                <c:pt idx="6">
                  <c:v>0.03</c:v>
                </c:pt>
                <c:pt idx="7">
                  <c:v>0.03</c:v>
                </c:pt>
              </c:numCache>
            </c:numRef>
          </c:cat>
          <c:val>
            <c:numRef>
              <c:f>Sheet1!$B$4:$I$4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14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350877192982457"/>
          <c:y val="0.27586206896551735"/>
          <c:w val="0.32631578947368439"/>
          <c:h val="0.60919540229885083"/>
        </c:manualLayout>
      </c:layout>
      <c:overlay val="0"/>
      <c:spPr>
        <a:solidFill>
          <a:schemeClr val="bg1"/>
        </a:solidFill>
        <a:ln w="6285">
          <a:solidFill>
            <a:schemeClr val="tx1"/>
          </a:solidFill>
          <a:prstDash val="solid"/>
        </a:ln>
      </c:spPr>
      <c:txPr>
        <a:bodyPr/>
        <a:lstStyle/>
        <a:p>
          <a:pPr>
            <a:defRPr sz="14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742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A537-5BC7-416C-B18C-BF151708FFF7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1ECA9-76E7-46AC-BB75-9A64BE344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A066D-12B0-4DF3-A298-7253E524AC3E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85B2-83AB-4958-9F50-D5393F1E6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38E2C-611D-4401-9652-0ACDDC75D7F3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7130-FBED-4955-90AB-33EECFD6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3D87-9B6A-47C6-A967-31B94A6B62A0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390C7-A309-46DF-8377-5C6759165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FEEF6-07BC-478C-B5F7-DF0436154576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246AF-200F-4489-A092-5EEB8FE2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F310-E581-4018-93D4-5D7819CD790B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A9848-8F6E-4E26-8EEC-067CBEBE5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BE039-EBE9-4E00-BF89-C11074E011B1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8201F-D0CC-45E0-923B-6AD81FF04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5678-5D81-4D85-8FD3-233E8A4CB503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4ED0-DE19-4E5A-9CCD-D3C0EA17C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142E5-01B1-4FEE-A391-7FF12256910D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6666-646E-4AB0-94E1-A4794D1F0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9619-BF29-4DC5-98FD-841B51544047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B1CD-9B18-43B1-A231-7776B7050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95DC0-E0C1-434A-9235-F5BB4F8117D1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0D846-6411-48F6-A8F7-B957C6D4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F3E911-4377-4DF7-B031-1D3792ED3D1D}" type="datetimeFigureOut">
              <a:rPr lang="en-US"/>
              <a:pPr>
                <a:defRPr/>
              </a:pPr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83557-9538-45B1-9AA7-D41F208DC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01663" y="5414963"/>
            <a:ext cx="8229600" cy="1143000"/>
          </a:xfrm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1400" smtClean="0">
                <a:solidFill>
                  <a:schemeClr val="bg1"/>
                </a:solidFill>
                <a:latin typeface="Arial" charset="0"/>
              </a:rPr>
              <a:t>			Подготовили: Голофаст О. Е., Хилова Н. А., Збарская О. М.</a:t>
            </a:r>
            <a:br>
              <a:rPr lang="ru-RU" sz="1400" smtClean="0">
                <a:solidFill>
                  <a:schemeClr val="bg1"/>
                </a:solidFill>
                <a:latin typeface="Arial" charset="0"/>
              </a:rPr>
            </a:br>
            <a:r>
              <a:rPr lang="ru-RU" sz="140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1400" smtClean="0">
                <a:solidFill>
                  <a:schemeClr val="bg1"/>
                </a:solidFill>
                <a:latin typeface="Arial" charset="0"/>
              </a:rPr>
            </a:br>
            <a:r>
              <a:rPr lang="ru-RU" sz="140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1400" smtClean="0">
                <a:solidFill>
                  <a:schemeClr val="bg1"/>
                </a:solidFill>
                <a:latin typeface="Arial" charset="0"/>
              </a:rPr>
            </a:br>
            <a:r>
              <a:rPr lang="ru-RU" sz="1400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1400" smtClean="0">
                <a:solidFill>
                  <a:schemeClr val="bg1"/>
                </a:solidFill>
                <a:latin typeface="Arial" charset="0"/>
              </a:rPr>
            </a:br>
            <a:r>
              <a:rPr lang="ru-RU" sz="1400" smtClean="0">
                <a:solidFill>
                  <a:schemeClr val="bg1"/>
                </a:solidFill>
                <a:latin typeface="Arial" charset="0"/>
              </a:rPr>
              <a:t>Рязань 2015 г.</a:t>
            </a:r>
            <a:endParaRPr lang="en-US" sz="14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4294967295"/>
          </p:nvPr>
        </p:nvSpPr>
        <p:spPr>
          <a:xfrm>
            <a:off x="3503613" y="2360613"/>
            <a:ext cx="5497512" cy="19843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700" b="1" i="1" smtClean="0">
                <a:solidFill>
                  <a:srgbClr val="FFFFFF"/>
                </a:solidFill>
                <a:latin typeface="Arial" charset="0"/>
              </a:rPr>
              <a:t>Первый опыт использования жидкостной цитологии в практике ГБУ РО «ГКБ №8»</a:t>
            </a:r>
            <a:endParaRPr lang="en-US" sz="2700" b="1" i="1" smtClean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3317" name="Picture 5" descr="Административно-территориальное деление Рязанской област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3638" y="222250"/>
            <a:ext cx="102235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D:\Documents\ФОТОКАМЕРА\рисунки для презентаций\Эмблемма комитета по этике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4175" y="222250"/>
            <a:ext cx="11398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AutoShape 2"/>
          <p:cNvPicPr>
            <a:picLocks noGrp="1" noChangeArrowheads="1"/>
          </p:cNvPicPr>
          <p:nvPr>
            <p:ph type="body" sz="half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3503613" y="222250"/>
            <a:ext cx="4427537" cy="1285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Кольпоскопия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1212850" y="2054225"/>
            <a:ext cx="7481888" cy="290195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Нормальная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кольпоскопическая</a:t>
            </a:r>
            <a:r>
              <a:rPr lang="ru-RU" sz="2800" b="1" i="1" dirty="0" smtClean="0">
                <a:solidFill>
                  <a:srgbClr val="FFFF00"/>
                </a:solidFill>
              </a:rPr>
              <a:t> картина - у 20 женщин (67%)</a:t>
            </a:r>
          </a:p>
          <a:p>
            <a:r>
              <a:rPr lang="ru-RU" sz="2800" b="1" i="1" dirty="0" smtClean="0">
                <a:solidFill>
                  <a:srgbClr val="FFFF00"/>
                </a:solidFill>
              </a:rPr>
              <a:t>Аномальная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кольпоскопическая</a:t>
            </a:r>
            <a:r>
              <a:rPr lang="ru-RU" sz="2800" b="1" i="1" dirty="0" smtClean="0">
                <a:solidFill>
                  <a:srgbClr val="FFFF00"/>
                </a:solidFill>
              </a:rPr>
              <a:t> картина – у 10 женщин (33%)</a:t>
            </a:r>
          </a:p>
          <a:p>
            <a:r>
              <a:rPr lang="ru-RU" sz="2800" b="1" i="1" dirty="0" smtClean="0">
                <a:solidFill>
                  <a:srgbClr val="FFFF00"/>
                </a:solidFill>
              </a:rPr>
              <a:t>Признаки ВПЧ – инфекции – у 6 пациенток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586038" y="4344988"/>
          <a:ext cx="3559175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Диаграмма" r:id="rId3" imgW="2152751" imgH="1657485" progId="MSGraph.Chart.8">
                  <p:embed followColorScheme="full"/>
                </p:oleObj>
              </mc:Choice>
              <mc:Fallback>
                <p:oleObj name="Диаграмма" r:id="rId3" imgW="2152751" imgH="1657485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4344988"/>
                        <a:ext cx="3559175" cy="2700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Жидкостная цитология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1212850" y="2665413"/>
            <a:ext cx="7473950" cy="3665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Неадекватное качество препарата в 5 случаях </a:t>
            </a:r>
            <a:r>
              <a:rPr lang="ru-RU" sz="2000" dirty="0" smtClean="0">
                <a:solidFill>
                  <a:srgbClr val="FF3300"/>
                </a:solidFill>
              </a:rPr>
              <a:t>(17%)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Признаки цервицита (рекомендован </a:t>
            </a:r>
            <a:r>
              <a:rPr lang="ru-RU" sz="2000" dirty="0" err="1" smtClean="0">
                <a:solidFill>
                  <a:schemeClr val="bg1"/>
                </a:solidFill>
              </a:rPr>
              <a:t>цитоконтроль</a:t>
            </a:r>
            <a:r>
              <a:rPr lang="ru-RU" sz="2000" dirty="0" smtClean="0">
                <a:solidFill>
                  <a:schemeClr val="bg1"/>
                </a:solidFill>
              </a:rPr>
              <a:t>), лейкоциты 30-60 </a:t>
            </a:r>
            <a:r>
              <a:rPr lang="ru-RU" sz="2000" dirty="0" err="1" smtClean="0">
                <a:solidFill>
                  <a:schemeClr val="bg1"/>
                </a:solidFill>
              </a:rPr>
              <a:t>п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ru-RU" sz="2000" dirty="0" err="1" smtClean="0">
                <a:solidFill>
                  <a:schemeClr val="bg1"/>
                </a:solidFill>
              </a:rPr>
              <a:t>зр</a:t>
            </a:r>
            <a:r>
              <a:rPr lang="ru-RU" sz="2000" dirty="0" smtClean="0">
                <a:solidFill>
                  <a:schemeClr val="bg1"/>
                </a:solidFill>
              </a:rPr>
              <a:t> - в 5 случаях </a:t>
            </a:r>
            <a:r>
              <a:rPr lang="ru-RU" sz="2000" dirty="0" smtClean="0">
                <a:solidFill>
                  <a:srgbClr val="FFFF00"/>
                </a:solidFill>
              </a:rPr>
              <a:t>(17%)</a:t>
            </a:r>
          </a:p>
          <a:p>
            <a:pPr>
              <a:lnSpc>
                <a:spcPct val="80000"/>
              </a:lnSpc>
            </a:pPr>
            <a:r>
              <a:rPr lang="ru-RU" sz="2000" dirty="0" err="1" smtClean="0">
                <a:solidFill>
                  <a:schemeClr val="bg1"/>
                </a:solidFill>
              </a:rPr>
              <a:t>Цитограмма</a:t>
            </a:r>
            <a:r>
              <a:rPr lang="ru-RU" sz="2000" dirty="0" smtClean="0">
                <a:solidFill>
                  <a:schemeClr val="bg1"/>
                </a:solidFill>
              </a:rPr>
              <a:t> соответствует возрастной норме </a:t>
            </a:r>
            <a:r>
              <a:rPr lang="en-US" sz="2000" dirty="0" smtClean="0">
                <a:solidFill>
                  <a:schemeClr val="bg1"/>
                </a:solidFill>
              </a:rPr>
              <a:t>(NILM</a:t>
            </a:r>
            <a:r>
              <a:rPr lang="ru-RU" sz="2000" dirty="0" smtClean="0">
                <a:solidFill>
                  <a:schemeClr val="bg1"/>
                </a:solidFill>
              </a:rPr>
              <a:t>), классификация по Г. Н. </a:t>
            </a:r>
            <a:r>
              <a:rPr lang="ru-RU" sz="2000" dirty="0" err="1" smtClean="0">
                <a:solidFill>
                  <a:schemeClr val="bg1"/>
                </a:solidFill>
              </a:rPr>
              <a:t>Папаниколау</a:t>
            </a:r>
            <a:r>
              <a:rPr lang="ru-RU" sz="2000" dirty="0" smtClean="0">
                <a:solidFill>
                  <a:schemeClr val="bg1"/>
                </a:solidFill>
              </a:rPr>
              <a:t> – 1 класс (отсутствуют клетки с признаками </a:t>
            </a:r>
            <a:r>
              <a:rPr lang="ru-RU" sz="2000" dirty="0" err="1" smtClean="0">
                <a:solidFill>
                  <a:schemeClr val="bg1"/>
                </a:solidFill>
              </a:rPr>
              <a:t>атипии</a:t>
            </a:r>
            <a:r>
              <a:rPr lang="ru-RU" sz="2000" dirty="0" smtClean="0">
                <a:solidFill>
                  <a:schemeClr val="bg1"/>
                </a:solidFill>
              </a:rPr>
              <a:t>), лейкоциты до 15 </a:t>
            </a:r>
            <a:r>
              <a:rPr lang="ru-RU" sz="2000" dirty="0" err="1" smtClean="0">
                <a:solidFill>
                  <a:schemeClr val="bg1"/>
                </a:solidFill>
              </a:rPr>
              <a:t>п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ru-RU" sz="2000" dirty="0" err="1" smtClean="0">
                <a:solidFill>
                  <a:schemeClr val="bg1"/>
                </a:solidFill>
              </a:rPr>
              <a:t>зр</a:t>
            </a:r>
            <a:r>
              <a:rPr lang="ru-RU" sz="2000" dirty="0" smtClean="0">
                <a:solidFill>
                  <a:schemeClr val="bg1"/>
                </a:solidFill>
              </a:rPr>
              <a:t>.– в 12 случаях </a:t>
            </a:r>
            <a:r>
              <a:rPr lang="ru-RU" sz="2000" dirty="0" smtClean="0">
                <a:solidFill>
                  <a:srgbClr val="006600"/>
                </a:solidFill>
              </a:rPr>
              <a:t>(40%)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ASC-US </a:t>
            </a:r>
            <a:r>
              <a:rPr lang="ru-RU" sz="2000" dirty="0" smtClean="0">
                <a:solidFill>
                  <a:schemeClr val="bg1"/>
                </a:solidFill>
              </a:rPr>
              <a:t>(</a:t>
            </a:r>
            <a:r>
              <a:rPr lang="ru-RU" sz="2000" dirty="0" err="1" smtClean="0">
                <a:solidFill>
                  <a:schemeClr val="bg1"/>
                </a:solidFill>
              </a:rPr>
              <a:t>атипия</a:t>
            </a:r>
            <a:r>
              <a:rPr lang="ru-RU" sz="2000" dirty="0" smtClean="0">
                <a:solidFill>
                  <a:schemeClr val="bg1"/>
                </a:solidFill>
              </a:rPr>
              <a:t> клеток плоского эпителия неясного значения), лейкоциты 1-5 </a:t>
            </a:r>
            <a:r>
              <a:rPr lang="ru-RU" sz="2000" dirty="0" err="1" smtClean="0">
                <a:solidFill>
                  <a:schemeClr val="bg1"/>
                </a:solidFill>
              </a:rPr>
              <a:t>п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ru-RU" sz="2000" dirty="0" err="1" smtClean="0">
                <a:solidFill>
                  <a:schemeClr val="bg1"/>
                </a:solidFill>
              </a:rPr>
              <a:t>зр</a:t>
            </a:r>
            <a:r>
              <a:rPr lang="ru-RU" sz="2000" dirty="0" smtClean="0">
                <a:solidFill>
                  <a:schemeClr val="bg1"/>
                </a:solidFill>
              </a:rPr>
              <a:t> – в 2 случаях </a:t>
            </a:r>
            <a:r>
              <a:rPr lang="ru-RU" sz="2000" dirty="0" smtClean="0">
                <a:solidFill>
                  <a:srgbClr val="00B0F0"/>
                </a:solidFill>
              </a:rPr>
              <a:t>(7%)</a:t>
            </a:r>
          </a:p>
          <a:p>
            <a:pPr>
              <a:lnSpc>
                <a:spcPct val="80000"/>
              </a:lnSpc>
            </a:pPr>
            <a:r>
              <a:rPr lang="ru-RU" sz="2000" dirty="0" err="1" smtClean="0">
                <a:solidFill>
                  <a:schemeClr val="bg1"/>
                </a:solidFill>
              </a:rPr>
              <a:t>Цитограмма</a:t>
            </a:r>
            <a:r>
              <a:rPr lang="ru-RU" sz="2000" dirty="0" smtClean="0">
                <a:solidFill>
                  <a:schemeClr val="bg1"/>
                </a:solidFill>
              </a:rPr>
              <a:t> выраженного воспаления, затрудняющая </a:t>
            </a:r>
            <a:r>
              <a:rPr lang="ru-RU" sz="2000" dirty="0" err="1" smtClean="0">
                <a:solidFill>
                  <a:schemeClr val="bg1"/>
                </a:solidFill>
              </a:rPr>
              <a:t>диф</a:t>
            </a:r>
            <a:r>
              <a:rPr lang="ru-RU" sz="2000" dirty="0" smtClean="0">
                <a:solidFill>
                  <a:schemeClr val="bg1"/>
                </a:solidFill>
              </a:rPr>
              <a:t>. диагностику между дисплазией и реактивными изменениями (</a:t>
            </a:r>
            <a:r>
              <a:rPr lang="en-US" sz="2000" dirty="0" smtClean="0">
                <a:solidFill>
                  <a:schemeClr val="bg1"/>
                </a:solidFill>
              </a:rPr>
              <a:t>ASC-US</a:t>
            </a:r>
            <a:r>
              <a:rPr lang="ru-RU" sz="2000" dirty="0" smtClean="0">
                <a:solidFill>
                  <a:schemeClr val="bg1"/>
                </a:solidFill>
              </a:rPr>
              <a:t>), (рекомендован </a:t>
            </a:r>
            <a:r>
              <a:rPr lang="ru-RU" sz="2000" dirty="0" err="1" smtClean="0">
                <a:solidFill>
                  <a:schemeClr val="bg1"/>
                </a:solidFill>
              </a:rPr>
              <a:t>цитоконтроль</a:t>
            </a:r>
            <a:r>
              <a:rPr lang="ru-RU" sz="2000" dirty="0" smtClean="0">
                <a:solidFill>
                  <a:schemeClr val="bg1"/>
                </a:solidFill>
              </a:rPr>
              <a:t>), лейкоциты до 70 </a:t>
            </a:r>
            <a:r>
              <a:rPr lang="ru-RU" sz="2000" dirty="0" err="1" smtClean="0">
                <a:solidFill>
                  <a:schemeClr val="bg1"/>
                </a:solidFill>
              </a:rPr>
              <a:t>п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ru-RU" sz="2000" dirty="0" err="1" smtClean="0">
                <a:solidFill>
                  <a:schemeClr val="bg1"/>
                </a:solidFill>
              </a:rPr>
              <a:t>зр</a:t>
            </a:r>
            <a:r>
              <a:rPr lang="ru-RU" sz="2000" dirty="0" smtClean="0">
                <a:solidFill>
                  <a:schemeClr val="bg1"/>
                </a:solidFill>
              </a:rPr>
              <a:t> – в 2 случаях</a:t>
            </a:r>
            <a:r>
              <a:rPr lang="ru-RU" sz="2000" dirty="0" smtClean="0">
                <a:solidFill>
                  <a:srgbClr val="800000"/>
                </a:solidFill>
              </a:rPr>
              <a:t> (7%)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1500166" y="833438"/>
          <a:ext cx="6000792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Жидкостная цитология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1365250" y="2513013"/>
            <a:ext cx="7321550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</a:rPr>
              <a:t>Дисплазия 1, </a:t>
            </a:r>
            <a:r>
              <a:rPr lang="en-US" sz="1800" dirty="0" smtClean="0">
                <a:solidFill>
                  <a:schemeClr val="bg1"/>
                </a:solidFill>
              </a:rPr>
              <a:t>LSIL </a:t>
            </a:r>
            <a:r>
              <a:rPr lang="ru-RU" sz="1800" dirty="0" smtClean="0">
                <a:solidFill>
                  <a:schemeClr val="bg1"/>
                </a:solidFill>
              </a:rPr>
              <a:t>(низкая степень плоскоклеточного </a:t>
            </a:r>
            <a:r>
              <a:rPr lang="ru-RU" sz="1800" dirty="0" err="1" smtClean="0">
                <a:solidFill>
                  <a:schemeClr val="bg1"/>
                </a:solidFill>
              </a:rPr>
              <a:t>интраэпителиального</a:t>
            </a:r>
            <a:r>
              <a:rPr lang="ru-RU" sz="1800" dirty="0" smtClean="0">
                <a:solidFill>
                  <a:schemeClr val="bg1"/>
                </a:solidFill>
              </a:rPr>
              <a:t> поражения), </a:t>
            </a:r>
            <a:r>
              <a:rPr lang="en-US" sz="1800" dirty="0" smtClean="0">
                <a:solidFill>
                  <a:schemeClr val="bg1"/>
                </a:solidFill>
              </a:rPr>
              <a:t>CIN I</a:t>
            </a:r>
            <a:r>
              <a:rPr lang="ru-RU" sz="1800" dirty="0" smtClean="0">
                <a:solidFill>
                  <a:schemeClr val="bg1"/>
                </a:solidFill>
              </a:rPr>
              <a:t>, классификация по Г. Н. </a:t>
            </a:r>
            <a:r>
              <a:rPr lang="ru-RU" sz="1800" dirty="0" err="1" smtClean="0">
                <a:solidFill>
                  <a:schemeClr val="bg1"/>
                </a:solidFill>
              </a:rPr>
              <a:t>Папаниколау</a:t>
            </a:r>
            <a:r>
              <a:rPr lang="ru-RU" sz="1800" dirty="0" smtClean="0">
                <a:solidFill>
                  <a:schemeClr val="bg1"/>
                </a:solidFill>
              </a:rPr>
              <a:t> – 2 </a:t>
            </a:r>
            <a:r>
              <a:rPr lang="ru-RU" sz="1800" dirty="0" err="1" smtClean="0">
                <a:solidFill>
                  <a:schemeClr val="bg1"/>
                </a:solidFill>
              </a:rPr>
              <a:t>клас</a:t>
            </a:r>
            <a:r>
              <a:rPr lang="en-US" sz="1800" dirty="0" smtClean="0">
                <a:solidFill>
                  <a:schemeClr val="bg1"/>
                </a:solidFill>
              </a:rPr>
              <a:t>c </a:t>
            </a:r>
            <a:r>
              <a:rPr lang="ru-RU" sz="1800" dirty="0" smtClean="0">
                <a:solidFill>
                  <a:schemeClr val="bg1"/>
                </a:solidFill>
              </a:rPr>
              <a:t>(присутствуют единичные клетки с признаками </a:t>
            </a:r>
            <a:r>
              <a:rPr lang="ru-RU" sz="1800" dirty="0" err="1" smtClean="0">
                <a:solidFill>
                  <a:schemeClr val="bg1"/>
                </a:solidFill>
              </a:rPr>
              <a:t>атипии</a:t>
            </a:r>
            <a:r>
              <a:rPr lang="ru-RU" sz="1800" dirty="0" smtClean="0">
                <a:solidFill>
                  <a:schemeClr val="bg1"/>
                </a:solidFill>
              </a:rPr>
              <a:t> без образования скоплений), косвенные признаки ВПЧ – инфекции, лейкоциты 1-5 </a:t>
            </a:r>
            <a:r>
              <a:rPr lang="ru-RU" sz="1800" dirty="0" err="1" smtClean="0">
                <a:solidFill>
                  <a:schemeClr val="bg1"/>
                </a:solidFill>
              </a:rPr>
              <a:t>п</a:t>
            </a:r>
            <a:r>
              <a:rPr lang="ru-RU" sz="1800" dirty="0" smtClean="0">
                <a:solidFill>
                  <a:schemeClr val="bg1"/>
                </a:solidFill>
              </a:rPr>
              <a:t>/</a:t>
            </a:r>
            <a:r>
              <a:rPr lang="ru-RU" sz="1800" dirty="0" err="1" smtClean="0">
                <a:solidFill>
                  <a:schemeClr val="bg1"/>
                </a:solidFill>
              </a:rPr>
              <a:t>зр</a:t>
            </a:r>
            <a:r>
              <a:rPr lang="ru-RU" sz="1800" dirty="0" smtClean="0">
                <a:solidFill>
                  <a:schemeClr val="bg1"/>
                </a:solidFill>
              </a:rPr>
              <a:t> – в 2 случаях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rgbClr val="0099FF"/>
                </a:solidFill>
              </a:rPr>
              <a:t>(</a:t>
            </a:r>
            <a:r>
              <a:rPr lang="ru-RU" sz="1800" dirty="0" smtClean="0">
                <a:solidFill>
                  <a:srgbClr val="0099FF"/>
                </a:solidFill>
              </a:rPr>
              <a:t>7%)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</a:rPr>
              <a:t>Дисплазия 1, </a:t>
            </a:r>
            <a:r>
              <a:rPr lang="en-US" sz="1800" dirty="0" smtClean="0">
                <a:solidFill>
                  <a:schemeClr val="bg1"/>
                </a:solidFill>
              </a:rPr>
              <a:t>LSIL </a:t>
            </a:r>
            <a:r>
              <a:rPr lang="ru-RU" sz="1800" dirty="0" smtClean="0">
                <a:solidFill>
                  <a:schemeClr val="bg1"/>
                </a:solidFill>
              </a:rPr>
              <a:t>(низкая степень плоскоклеточного </a:t>
            </a:r>
            <a:r>
              <a:rPr lang="ru-RU" sz="1800" dirty="0" err="1" smtClean="0">
                <a:solidFill>
                  <a:schemeClr val="bg1"/>
                </a:solidFill>
              </a:rPr>
              <a:t>интраэпителиального</a:t>
            </a:r>
            <a:r>
              <a:rPr lang="ru-RU" sz="1800" dirty="0" smtClean="0">
                <a:solidFill>
                  <a:schemeClr val="bg1"/>
                </a:solidFill>
              </a:rPr>
              <a:t> поражения), </a:t>
            </a:r>
            <a:r>
              <a:rPr lang="en-US" sz="1800" dirty="0" smtClean="0">
                <a:solidFill>
                  <a:schemeClr val="bg1"/>
                </a:solidFill>
              </a:rPr>
              <a:t>CIN I</a:t>
            </a:r>
            <a:r>
              <a:rPr lang="ru-RU" sz="1800" dirty="0" smtClean="0">
                <a:solidFill>
                  <a:schemeClr val="bg1"/>
                </a:solidFill>
              </a:rPr>
              <a:t>, классификация по Г. Н. </a:t>
            </a:r>
            <a:r>
              <a:rPr lang="ru-RU" sz="1800" dirty="0" err="1" smtClean="0">
                <a:solidFill>
                  <a:schemeClr val="bg1"/>
                </a:solidFill>
              </a:rPr>
              <a:t>Папаниколау</a:t>
            </a:r>
            <a:r>
              <a:rPr lang="ru-RU" sz="1800" dirty="0" smtClean="0">
                <a:solidFill>
                  <a:schemeClr val="bg1"/>
                </a:solidFill>
              </a:rPr>
              <a:t> – 3 </a:t>
            </a:r>
            <a:r>
              <a:rPr lang="ru-RU" sz="1800" dirty="0" err="1" smtClean="0">
                <a:solidFill>
                  <a:schemeClr val="bg1"/>
                </a:solidFill>
              </a:rPr>
              <a:t>клас</a:t>
            </a:r>
            <a:r>
              <a:rPr lang="en-US" sz="1800" dirty="0" smtClean="0">
                <a:solidFill>
                  <a:schemeClr val="bg1"/>
                </a:solidFill>
              </a:rPr>
              <a:t>c </a:t>
            </a:r>
            <a:r>
              <a:rPr lang="ru-RU" sz="1800" dirty="0" smtClean="0">
                <a:solidFill>
                  <a:schemeClr val="bg1"/>
                </a:solidFill>
              </a:rPr>
              <a:t>(присутствуют скопления клеток с признаками </a:t>
            </a:r>
            <a:r>
              <a:rPr lang="ru-RU" sz="1800" dirty="0" err="1" smtClean="0">
                <a:solidFill>
                  <a:schemeClr val="bg1"/>
                </a:solidFill>
              </a:rPr>
              <a:t>атипии</a:t>
            </a:r>
            <a:r>
              <a:rPr lang="ru-RU" sz="1800" dirty="0" smtClean="0">
                <a:solidFill>
                  <a:schemeClr val="bg1"/>
                </a:solidFill>
              </a:rPr>
              <a:t>), косвенные признаки ВПЧ лейкоциты 1-2 </a:t>
            </a:r>
            <a:r>
              <a:rPr lang="ru-RU" sz="1800" dirty="0" err="1" smtClean="0">
                <a:solidFill>
                  <a:schemeClr val="bg1"/>
                </a:solidFill>
              </a:rPr>
              <a:t>п</a:t>
            </a:r>
            <a:r>
              <a:rPr lang="ru-RU" sz="1800" dirty="0" smtClean="0">
                <a:solidFill>
                  <a:schemeClr val="bg1"/>
                </a:solidFill>
              </a:rPr>
              <a:t>/</a:t>
            </a:r>
            <a:r>
              <a:rPr lang="ru-RU" sz="1800" dirty="0" err="1" smtClean="0">
                <a:solidFill>
                  <a:schemeClr val="bg1"/>
                </a:solidFill>
              </a:rPr>
              <a:t>зр</a:t>
            </a:r>
            <a:r>
              <a:rPr lang="ru-RU" sz="1800" dirty="0" smtClean="0">
                <a:solidFill>
                  <a:schemeClr val="bg1"/>
                </a:solidFill>
              </a:rPr>
              <a:t> – инфекции – в 1 случае </a:t>
            </a:r>
            <a:r>
              <a:rPr lang="ru-RU" sz="1800" dirty="0" smtClean="0">
                <a:solidFill>
                  <a:srgbClr val="FFCC00"/>
                </a:solidFill>
              </a:rPr>
              <a:t>(3%)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chemeClr val="bg1"/>
                </a:solidFill>
              </a:rPr>
              <a:t>Дисплазия </a:t>
            </a:r>
            <a:r>
              <a:rPr lang="en-US" sz="1800" dirty="0" smtClean="0">
                <a:solidFill>
                  <a:schemeClr val="bg1"/>
                </a:solidFill>
              </a:rPr>
              <a:t>I-II</a:t>
            </a:r>
            <a:r>
              <a:rPr lang="ru-RU" sz="1800" dirty="0" smtClean="0">
                <a:solidFill>
                  <a:schemeClr val="bg1"/>
                </a:solidFill>
              </a:rPr>
              <a:t>, </a:t>
            </a:r>
            <a:r>
              <a:rPr lang="en-US" sz="1800" dirty="0" smtClean="0">
                <a:solidFill>
                  <a:schemeClr val="bg1"/>
                </a:solidFill>
              </a:rPr>
              <a:t>LSIL </a:t>
            </a:r>
            <a:r>
              <a:rPr lang="ru-RU" sz="1800" dirty="0" smtClean="0">
                <a:solidFill>
                  <a:schemeClr val="bg1"/>
                </a:solidFill>
              </a:rPr>
              <a:t>(низкая степень плоскоклеточного </a:t>
            </a:r>
            <a:r>
              <a:rPr lang="ru-RU" sz="1800" dirty="0" err="1" smtClean="0">
                <a:solidFill>
                  <a:schemeClr val="bg1"/>
                </a:solidFill>
              </a:rPr>
              <a:t>интраэпителиального</a:t>
            </a:r>
            <a:r>
              <a:rPr lang="ru-RU" sz="1800" dirty="0" smtClean="0">
                <a:solidFill>
                  <a:schemeClr val="bg1"/>
                </a:solidFill>
              </a:rPr>
              <a:t> поражения), </a:t>
            </a:r>
            <a:r>
              <a:rPr lang="en-US" sz="1800" dirty="0" smtClean="0">
                <a:solidFill>
                  <a:schemeClr val="bg1"/>
                </a:solidFill>
              </a:rPr>
              <a:t>CIN I-II</a:t>
            </a:r>
            <a:r>
              <a:rPr lang="ru-RU" sz="1800" dirty="0" smtClean="0">
                <a:solidFill>
                  <a:schemeClr val="bg1"/>
                </a:solidFill>
              </a:rPr>
              <a:t>, классификация по Г. Н. </a:t>
            </a:r>
            <a:r>
              <a:rPr lang="ru-RU" sz="1800" dirty="0" err="1" smtClean="0">
                <a:solidFill>
                  <a:schemeClr val="bg1"/>
                </a:solidFill>
              </a:rPr>
              <a:t>Папаниколау</a:t>
            </a:r>
            <a:r>
              <a:rPr lang="ru-RU" sz="1800" dirty="0" smtClean="0">
                <a:solidFill>
                  <a:schemeClr val="bg1"/>
                </a:solidFill>
              </a:rPr>
              <a:t> – 3 </a:t>
            </a:r>
            <a:r>
              <a:rPr lang="ru-RU" sz="1800" dirty="0" err="1" smtClean="0">
                <a:solidFill>
                  <a:schemeClr val="bg1"/>
                </a:solidFill>
              </a:rPr>
              <a:t>клас</a:t>
            </a:r>
            <a:r>
              <a:rPr lang="en-US" sz="1800" dirty="0" smtClean="0">
                <a:solidFill>
                  <a:schemeClr val="bg1"/>
                </a:solidFill>
              </a:rPr>
              <a:t>c </a:t>
            </a:r>
            <a:r>
              <a:rPr lang="ru-RU" sz="1800" dirty="0" smtClean="0">
                <a:solidFill>
                  <a:schemeClr val="bg1"/>
                </a:solidFill>
              </a:rPr>
              <a:t>(присутствуют скопления клеток с признаками </a:t>
            </a:r>
            <a:r>
              <a:rPr lang="ru-RU" sz="1800" dirty="0" err="1" smtClean="0">
                <a:solidFill>
                  <a:schemeClr val="bg1"/>
                </a:solidFill>
              </a:rPr>
              <a:t>атипии</a:t>
            </a:r>
            <a:r>
              <a:rPr lang="ru-RU" sz="1800" dirty="0" smtClean="0">
                <a:solidFill>
                  <a:schemeClr val="bg1"/>
                </a:solidFill>
              </a:rPr>
              <a:t>)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лейкоциты 1-2 </a:t>
            </a:r>
            <a:r>
              <a:rPr lang="ru-RU" sz="1800" dirty="0" err="1" smtClean="0">
                <a:solidFill>
                  <a:schemeClr val="bg1"/>
                </a:solidFill>
              </a:rPr>
              <a:t>п</a:t>
            </a:r>
            <a:r>
              <a:rPr lang="ru-RU" sz="1800" dirty="0" smtClean="0">
                <a:solidFill>
                  <a:schemeClr val="bg1"/>
                </a:solidFill>
              </a:rPr>
              <a:t>/</a:t>
            </a:r>
            <a:r>
              <a:rPr lang="ru-RU" sz="1800" dirty="0" err="1" smtClean="0">
                <a:solidFill>
                  <a:schemeClr val="bg1"/>
                </a:solidFill>
              </a:rPr>
              <a:t>зр</a:t>
            </a:r>
            <a:r>
              <a:rPr lang="ru-RU" sz="1800" dirty="0" smtClean="0">
                <a:solidFill>
                  <a:schemeClr val="bg1"/>
                </a:solidFill>
              </a:rPr>
              <a:t> –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 в 1 случае</a:t>
            </a:r>
            <a:r>
              <a:rPr lang="en-US" sz="1800" dirty="0" smtClean="0">
                <a:solidFill>
                  <a:schemeClr val="bg1"/>
                </a:solidFill>
              </a:rPr>
              <a:t> (</a:t>
            </a:r>
            <a:r>
              <a:rPr lang="ru-RU" sz="1800" dirty="0" smtClean="0">
                <a:solidFill>
                  <a:schemeClr val="bg1"/>
                </a:solidFill>
              </a:rPr>
              <a:t>рекомендовано – исследование на </a:t>
            </a:r>
            <a:r>
              <a:rPr lang="ru-RU" sz="1800" dirty="0" err="1" smtClean="0">
                <a:solidFill>
                  <a:schemeClr val="bg1"/>
                </a:solidFill>
              </a:rPr>
              <a:t>онкопротеин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p16inK4a</a:t>
            </a:r>
            <a:r>
              <a:rPr lang="ru-RU" sz="1800" dirty="0" smtClean="0">
                <a:solidFill>
                  <a:schemeClr val="bg1"/>
                </a:solidFill>
              </a:rPr>
              <a:t>) </a:t>
            </a:r>
            <a:r>
              <a:rPr lang="ru-RU" sz="1800" dirty="0" smtClean="0">
                <a:solidFill>
                  <a:srgbClr val="FF0000"/>
                </a:solidFill>
              </a:rPr>
              <a:t>(3%)</a:t>
            </a:r>
          </a:p>
          <a:p>
            <a:pPr>
              <a:lnSpc>
                <a:spcPct val="80000"/>
              </a:lnSpc>
            </a:pPr>
            <a:endParaRPr lang="ru-RU" sz="1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500166" y="833438"/>
          <a:ext cx="6000792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48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711200"/>
          </a:xfrm>
        </p:spPr>
        <p:txBody>
          <a:bodyPr/>
          <a:lstStyle/>
          <a:p>
            <a:r>
              <a:rPr lang="ru-RU" sz="4000" smtClean="0"/>
              <a:t>Результаты:</a:t>
            </a:r>
          </a:p>
        </p:txBody>
      </p:sp>
      <p:graphicFrame>
        <p:nvGraphicFramePr>
          <p:cNvPr id="25665" name="Group 65"/>
          <p:cNvGraphicFramePr>
            <a:graphicFrameLocks noGrp="1"/>
          </p:cNvGraphicFramePr>
          <p:nvPr>
            <p:ph sz="half" idx="2"/>
          </p:nvPr>
        </p:nvGraphicFramePr>
        <p:xfrm>
          <a:off x="1824038" y="1443038"/>
          <a:ext cx="6646862" cy="2627186"/>
        </p:xfrm>
        <a:graphic>
          <a:graphicData uri="http://schemas.openxmlformats.org/drawingml/2006/table">
            <a:tbl>
              <a:tblPr/>
              <a:tblGrid>
                <a:gridCol w="950912"/>
                <a:gridCol w="947738"/>
                <a:gridCol w="950912"/>
                <a:gridCol w="947738"/>
                <a:gridCol w="950912"/>
                <a:gridCol w="947738"/>
                <a:gridCol w="950912"/>
              </a:tblGrid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ВПЧ –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КПС 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 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ВПЧ 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КПС 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 –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ВПЧ 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КПС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 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ВПЧ 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КПС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 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ВПЧ 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КПС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 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ВПЧ +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КПС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ЖЦ 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ЖЦ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DDF1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ЖЦ 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5654" name="Rectangle 3"/>
          <p:cNvSpPr>
            <a:spLocks/>
          </p:cNvSpPr>
          <p:nvPr/>
        </p:nvSpPr>
        <p:spPr bwMode="auto">
          <a:xfrm>
            <a:off x="754063" y="4497388"/>
            <a:ext cx="80930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400" dirty="0">
                <a:solidFill>
                  <a:srgbClr val="FFFF00"/>
                </a:solidFill>
                <a:latin typeface="Calibri" pitchFamily="34" charset="0"/>
              </a:rPr>
              <a:t>Направлена в ГБУ РО «ОКОД» - 1 пациентка (выполнена </a:t>
            </a:r>
            <a:r>
              <a:rPr lang="ru-RU" sz="2400" dirty="0" err="1">
                <a:solidFill>
                  <a:srgbClr val="FFFF00"/>
                </a:solidFill>
                <a:latin typeface="Calibri" pitchFamily="34" charset="0"/>
              </a:rPr>
              <a:t>конизация</a:t>
            </a:r>
            <a:r>
              <a:rPr lang="ru-RU" sz="2400" dirty="0">
                <a:solidFill>
                  <a:srgbClr val="FFFF00"/>
                </a:solidFill>
                <a:latin typeface="Calibri" pitchFamily="34" charset="0"/>
              </a:rPr>
              <a:t> – </a:t>
            </a:r>
            <a:r>
              <a:rPr lang="en-US" sz="2400" dirty="0">
                <a:solidFill>
                  <a:srgbClr val="FFFF00"/>
                </a:solidFill>
                <a:latin typeface="Calibri" pitchFamily="34" charset="0"/>
              </a:rPr>
              <a:t>HSIL)</a:t>
            </a:r>
            <a:r>
              <a:rPr lang="ru-RU" sz="2400" dirty="0">
                <a:solidFill>
                  <a:srgbClr val="FFFF00"/>
                </a:solidFill>
                <a:latin typeface="Calibri" pitchFamily="34" charset="0"/>
              </a:rPr>
              <a:t>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Calibri" pitchFamily="34" charset="0"/>
              </a:rPr>
              <a:t>Конизация</a:t>
            </a:r>
            <a:r>
              <a:rPr lang="ru-RU" sz="2400" dirty="0">
                <a:solidFill>
                  <a:srgbClr val="FFFF00"/>
                </a:solidFill>
                <a:latin typeface="Calibri" pitchFamily="34" charset="0"/>
              </a:rPr>
              <a:t> выполнена – 3 пациенткам,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400" dirty="0" err="1">
                <a:solidFill>
                  <a:srgbClr val="FFFF00"/>
                </a:solidFill>
                <a:latin typeface="Calibri" pitchFamily="34" charset="0"/>
              </a:rPr>
              <a:t>Цитоконтроль</a:t>
            </a:r>
            <a:r>
              <a:rPr lang="ru-RU" sz="2400" dirty="0">
                <a:solidFill>
                  <a:srgbClr val="FFFF00"/>
                </a:solidFill>
                <a:latin typeface="Calibri" pitchFamily="34" charset="0"/>
              </a:rPr>
              <a:t> после санации выполнен – в </a:t>
            </a:r>
            <a:r>
              <a:rPr lang="ru-RU" sz="2400" dirty="0" smtClean="0">
                <a:solidFill>
                  <a:srgbClr val="FFFF00"/>
                </a:solidFill>
                <a:latin typeface="Calibri" pitchFamily="34" charset="0"/>
              </a:rPr>
              <a:t>12 </a:t>
            </a:r>
            <a:r>
              <a:rPr lang="ru-RU" sz="2400" dirty="0">
                <a:solidFill>
                  <a:srgbClr val="FFFF00"/>
                </a:solidFill>
                <a:latin typeface="Calibri" pitchFamily="34" charset="0"/>
              </a:rPr>
              <a:t>случаях – без патологии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601663" y="37465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Выводы: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1203325" y="1749425"/>
            <a:ext cx="7940675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Учитывая меньшее количество неадекватных мазков при жидкостной цитологии – облегчена их интерпретация,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Жидкостная цитология является более чувствительным и специфичным методом, по сравнению с традиционным цитологическим исследованием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FFFF00"/>
                </a:solidFill>
              </a:rPr>
              <a:t>Для получения достоверных результатов цитологического исследования необходимо четкое соблюдение правил взятия, приготовления и транспортировки мазков.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/>
          </p:cNvSpPr>
          <p:nvPr>
            <p:ph type="title"/>
          </p:nvPr>
        </p:nvSpPr>
        <p:spPr>
          <a:xfrm>
            <a:off x="1365250" y="2054225"/>
            <a:ext cx="7177088" cy="2443163"/>
          </a:xfrm>
        </p:spPr>
        <p:txBody>
          <a:bodyPr/>
          <a:lstStyle/>
          <a:p>
            <a:pPr>
              <a:defRPr/>
            </a:pPr>
            <a:r>
              <a:rPr lang="ru-RU" b="1" i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 idx="4294967295"/>
          </p:nvPr>
        </p:nvSpPr>
        <p:spPr>
          <a:xfrm>
            <a:off x="1824038" y="527050"/>
            <a:ext cx="7023100" cy="6858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A7BEFF"/>
                </a:solidFill>
                <a:latin typeface="Arial" charset="0"/>
              </a:rPr>
              <a:t>Рак шейки матки</a:t>
            </a:r>
            <a:endParaRPr lang="en-US" sz="3600" smtClean="0">
              <a:solidFill>
                <a:srgbClr val="A7BEFF"/>
              </a:solidFill>
              <a:latin typeface="Arial" charset="0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4294967295"/>
          </p:nvPr>
        </p:nvSpPr>
        <p:spPr>
          <a:xfrm>
            <a:off x="1357290" y="1444625"/>
            <a:ext cx="7481910" cy="4275138"/>
          </a:xfrm>
        </p:spPr>
        <p:txBody>
          <a:bodyPr/>
          <a:lstStyle/>
          <a:p>
            <a:r>
              <a:rPr lang="ru-RU" sz="2400" dirty="0" smtClean="0"/>
              <a:t>В мире диагностируют </a:t>
            </a:r>
            <a:r>
              <a:rPr lang="ru-RU" sz="2400" dirty="0" smtClean="0">
                <a:solidFill>
                  <a:srgbClr val="FFFF00"/>
                </a:solidFill>
              </a:rPr>
              <a:t>500 000 новых случаев</a:t>
            </a:r>
            <a:r>
              <a:rPr lang="ru-RU" sz="2400" dirty="0" smtClean="0"/>
              <a:t> заболеваемости раком шейки матки ежегодно. В Европе этот показатель составляет 25 000.</a:t>
            </a:r>
          </a:p>
          <a:p>
            <a:r>
              <a:rPr lang="ru-RU" sz="2400" dirty="0" smtClean="0"/>
              <a:t>Рак шейки матки занимает </a:t>
            </a:r>
            <a:r>
              <a:rPr lang="ru-RU" sz="2400" dirty="0" smtClean="0">
                <a:solidFill>
                  <a:srgbClr val="FF0000"/>
                </a:solidFill>
              </a:rPr>
              <a:t>второе место</a:t>
            </a:r>
            <a:r>
              <a:rPr lang="ru-RU" sz="2400" dirty="0" smtClean="0"/>
              <a:t> в мире по частоте встречаемости среди онкологических заболеваний у женщин.</a:t>
            </a:r>
          </a:p>
          <a:p>
            <a:r>
              <a:rPr lang="ru-RU" sz="2400" dirty="0" smtClean="0"/>
              <a:t>Каждый год в мире от рака шейки матки умирает 288 000 женщин.</a:t>
            </a:r>
          </a:p>
          <a:p>
            <a:r>
              <a:rPr lang="ru-RU" sz="2400" dirty="0" smtClean="0"/>
              <a:t>Наблюдается тенденция к «омоложению» рака шейки матки.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601663" y="37465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Скрининговое обследование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365250" y="5108575"/>
            <a:ext cx="7321550" cy="1017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 err="1" smtClean="0">
                <a:solidFill>
                  <a:srgbClr val="FFFF00"/>
                </a:solidFill>
              </a:rPr>
              <a:t>Кольпоскопия</a:t>
            </a:r>
            <a:r>
              <a:rPr lang="ru-RU" dirty="0" smtClean="0">
                <a:solidFill>
                  <a:srgbClr val="FFFF00"/>
                </a:solidFill>
              </a:rPr>
              <a:t> (по показаниям);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FFFF00"/>
                </a:solidFill>
              </a:rPr>
              <a:t>Биопсия (по показаниям).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517650" y="1597025"/>
            <a:ext cx="2290763" cy="76358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Россия 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4267200" y="1749425"/>
            <a:ext cx="1831975" cy="458788"/>
          </a:xfrm>
          <a:prstGeom prst="rightArrow">
            <a:avLst>
              <a:gd name="adj1" fmla="val 50000"/>
              <a:gd name="adj2" fmla="val 998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6403975" y="1597025"/>
            <a:ext cx="2128838" cy="91598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Цитологическое</a:t>
            </a:r>
          </a:p>
          <a:p>
            <a:pPr algn="ctr"/>
            <a:r>
              <a:rPr lang="ru-RU"/>
              <a:t>исследование</a:t>
            </a:r>
          </a:p>
          <a:p>
            <a:pPr algn="ctr"/>
            <a:r>
              <a:rPr lang="ru-RU"/>
              <a:t>мазков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1517650" y="2817813"/>
            <a:ext cx="2290763" cy="7635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Европа 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267200" y="2970213"/>
            <a:ext cx="1831975" cy="458787"/>
          </a:xfrm>
          <a:prstGeom prst="rightArrow">
            <a:avLst>
              <a:gd name="adj1" fmla="val 50000"/>
              <a:gd name="adj2" fmla="val 998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6403975" y="2817813"/>
            <a:ext cx="2128838" cy="915987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/>
              <a:t>Тестирование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/>
              <a:t>на наличие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dirty="0"/>
              <a:t>ВПЧ - </a:t>
            </a:r>
            <a:r>
              <a:rPr lang="ru-RU" dirty="0" smtClean="0"/>
              <a:t>инфекции</a:t>
            </a:r>
            <a:endParaRPr lang="ru-RU" dirty="0"/>
          </a:p>
        </p:txBody>
      </p:sp>
      <p:sp>
        <p:nvSpPr>
          <p:cNvPr id="16394" name="Rectangle 2"/>
          <p:cNvSpPr>
            <a:spLocks/>
          </p:cNvSpPr>
          <p:nvPr/>
        </p:nvSpPr>
        <p:spPr bwMode="auto">
          <a:xfrm>
            <a:off x="601663" y="38877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4400">
                <a:solidFill>
                  <a:srgbClr val="FFFF00"/>
                </a:solidFill>
                <a:latin typeface="Calibri" pitchFamily="34" charset="0"/>
              </a:rPr>
              <a:t>Диагностика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/>
          </p:nvPr>
        </p:nvSpPr>
        <p:spPr>
          <a:xfrm>
            <a:off x="449263" y="0"/>
            <a:ext cx="822960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Сравнение различных методов скрининга заболеваний шейки матки</a:t>
            </a:r>
          </a:p>
        </p:txBody>
      </p:sp>
      <p:graphicFrame>
        <p:nvGraphicFramePr>
          <p:cNvPr id="17445" name="Group 37"/>
          <p:cNvGraphicFramePr>
            <a:graphicFrameLocks noGrp="1"/>
          </p:cNvGraphicFramePr>
          <p:nvPr>
            <p:ph sz="half" idx="1"/>
          </p:nvPr>
        </p:nvGraphicFramePr>
        <p:xfrm>
          <a:off x="642909" y="1290638"/>
          <a:ext cx="8358215" cy="5210196"/>
        </p:xfrm>
        <a:graphic>
          <a:graphicData uri="http://schemas.openxmlformats.org/drawingml/2006/table">
            <a:tbl>
              <a:tblPr/>
              <a:tblGrid>
                <a:gridCol w="1321923"/>
                <a:gridCol w="1761012"/>
                <a:gridCol w="3228782"/>
                <a:gridCol w="2046498"/>
              </a:tblGrid>
              <a:tr h="3270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Тест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Методика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Достоинства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Ограничения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8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Традиционное цитологическое исследование (Пап-тест)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Взятие образца клеток из шейки матки и их оценка специалистом в лаборатории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Длительно используется,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Общепризнанный тест, разработаны программы обучения персонала и контроля качества,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Высокая специфичность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Результаты доступны спустя некоторое время,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Требует лабораторной системы контроля качества,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Умеренная чувствительность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79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Жидкостная цитология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 помощью специальной щетки берется образец клеток из шейки матки, помещается в специальную жидкость и отправляется в лабораторию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Меньше процент неадекватного материала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Анализ образцов занимает меньше времени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Образцы могут быть использованы для молекулярного исследования (для тестирования на ВПЧ и т.д.)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Результаты доступны спустя некоторое время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Лабораторное оборудование и расходные материалы более дороги, чем при традиционном цитологическом исследовании.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71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Тестирование на ДНК ВПЧ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Берется образец клеток из шейки матки и отправляется в лабораторию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Простота взятия материала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Автоматизированная обработка образца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Может проводиться вместе с ПАП - тестом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Отрицательный результат теста означает отсутствие ВПЧ и связанных с ним заболеваний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Высокая специфичность у женщин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&gt;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35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Результаты доступны спустя некоторое время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Высокая стоимость анализа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Комплексность требований к лаборатории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Низкая специфичность у молодых женщин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Rectangle 98"/>
          <p:cNvSpPr>
            <a:spLocks noGrp="1"/>
          </p:cNvSpPr>
          <p:nvPr>
            <p:ph sz="half" idx="2"/>
          </p:nvPr>
        </p:nvSpPr>
        <p:spPr>
          <a:xfrm>
            <a:off x="3349625" y="6607175"/>
            <a:ext cx="5345113" cy="25082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200" smtClean="0"/>
              <a:t>«Профилактика рака шейки матки», под ред. Г. Т. Сухих, В. Н. Прилепской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bg1"/>
                </a:solidFill>
              </a:rPr>
              <a:t>Опыт применения жидкостной цитологии в ГБУ РО «ГКБ №8»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1365250" y="2206625"/>
            <a:ext cx="7481888" cy="3919538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С </a:t>
            </a:r>
            <a:r>
              <a:rPr lang="en-US" sz="2800" dirty="0" smtClean="0">
                <a:solidFill>
                  <a:srgbClr val="FFFF00"/>
                </a:solidFill>
              </a:rPr>
              <a:t>X</a:t>
            </a:r>
            <a:r>
              <a:rPr lang="ru-RU" sz="2800" dirty="0" smtClean="0">
                <a:solidFill>
                  <a:srgbClr val="FFFF00"/>
                </a:solidFill>
              </a:rPr>
              <a:t>.2014 по </a:t>
            </a:r>
            <a:r>
              <a:rPr lang="en-US" sz="2800" dirty="0" smtClean="0">
                <a:solidFill>
                  <a:srgbClr val="FFFF00"/>
                </a:solidFill>
              </a:rPr>
              <a:t>II</a:t>
            </a:r>
            <a:r>
              <a:rPr lang="ru-RU" sz="2800" dirty="0" smtClean="0">
                <a:solidFill>
                  <a:srgbClr val="FFFF00"/>
                </a:solidFill>
              </a:rPr>
              <a:t>.2015 – поведено обследование 30 пациенток (возраст от 21 до 68 лет, средний - 41,4 года), которое включало: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FF00"/>
                </a:solidFill>
              </a:rPr>
              <a:t>Жидкостную цитологию,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FF00"/>
                </a:solidFill>
              </a:rPr>
              <a:t>Мазки на </a:t>
            </a:r>
            <a:r>
              <a:rPr lang="ru-RU" sz="2800" dirty="0" err="1" smtClean="0">
                <a:solidFill>
                  <a:srgbClr val="FFFF00"/>
                </a:solidFill>
              </a:rPr>
              <a:t>онкоцитологию</a:t>
            </a:r>
            <a:r>
              <a:rPr lang="ru-RU" sz="2800" dirty="0" smtClean="0">
                <a:solidFill>
                  <a:srgbClr val="FFFF00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FFFF00"/>
                </a:solidFill>
              </a:rPr>
              <a:t>ПЦР диагностику онкогенных типов ВПЧ-инфекции</a:t>
            </a:r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FFFF00"/>
                </a:solidFill>
              </a:rPr>
              <a:t>Кольпоскопию</a:t>
            </a:r>
            <a:r>
              <a:rPr lang="ru-RU" sz="2800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Преаналитика</a:t>
            </a: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785786" y="1071546"/>
            <a:ext cx="8143932" cy="538164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       Мазок не следует брать: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Ранее 48 ч после полового контакта;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Во время менструации и/или других кровянистых выделений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В период лечения генитальной инфекции;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Ранее 48 ч после использования </a:t>
            </a:r>
            <a:r>
              <a:rPr lang="ru-RU" sz="2800" b="1" dirty="0" err="1" smtClean="0">
                <a:solidFill>
                  <a:srgbClr val="FFFF00"/>
                </a:solidFill>
              </a:rPr>
              <a:t>любрикатов</a:t>
            </a:r>
            <a:r>
              <a:rPr lang="ru-RU" sz="2800" b="1" dirty="0" smtClean="0">
                <a:solidFill>
                  <a:srgbClr val="FFFF00"/>
                </a:solidFill>
              </a:rPr>
              <a:t>, раствора уксуса или </a:t>
            </a:r>
            <a:r>
              <a:rPr lang="ru-RU" sz="2800" b="1" dirty="0" err="1" smtClean="0">
                <a:solidFill>
                  <a:srgbClr val="FFFF00"/>
                </a:solidFill>
              </a:rPr>
              <a:t>Люголя</a:t>
            </a:r>
            <a:r>
              <a:rPr lang="ru-RU" sz="2800" b="1" dirty="0" smtClean="0">
                <a:solidFill>
                  <a:srgbClr val="FFFF00"/>
                </a:solidFill>
              </a:rPr>
              <a:t>, тампонов или </a:t>
            </a:r>
            <a:r>
              <a:rPr lang="ru-RU" sz="2800" b="1" dirty="0" err="1" smtClean="0">
                <a:solidFill>
                  <a:srgbClr val="FFFF00"/>
                </a:solidFill>
              </a:rPr>
              <a:t>спермицидов</a:t>
            </a:r>
            <a:r>
              <a:rPr lang="ru-RU" sz="2800" b="1" dirty="0" smtClean="0">
                <a:solidFill>
                  <a:srgbClr val="FFFF00"/>
                </a:solidFill>
              </a:rPr>
              <a:t>, введения во влагалища медикаментов, свечей, кремов, спринцеваний;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После гинекологического осмотра.</a:t>
            </a: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После </a:t>
            </a:r>
            <a:r>
              <a:rPr lang="en-US" sz="2800" b="1" dirty="0" smtClean="0">
                <a:solidFill>
                  <a:srgbClr val="FFFF00"/>
                </a:solidFill>
              </a:rPr>
              <a:t>TV</a:t>
            </a:r>
            <a:r>
              <a:rPr lang="ru-RU" sz="2800" b="1" dirty="0" smtClean="0">
                <a:solidFill>
                  <a:srgbClr val="FFFF00"/>
                </a:solidFill>
              </a:rPr>
              <a:t>-УЗИ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Documents\ОБУЧЕНИЕ\шейка матки\конференция гинекологи  и онкологи 2013\как забирать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114800" cy="319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ОБУЧЕНИЕ\шейка матки\конференция гинекологи  и онкологи 2013\цитобраши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65270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s\ОБУЧЕНИЕ\шейка матки\конференция гинекологи  и онкологи 2013\забор материал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8"/>
            <a:ext cx="3810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ocuments\ОБУЧЕНИЕ\шейка матки\конференция гинекологи  и онкологи 2013\забор цитощеткой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645023"/>
            <a:ext cx="3026643" cy="296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0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Мазки на </a:t>
            </a:r>
            <a:r>
              <a:rPr lang="ru-RU" dirty="0" err="1" smtClean="0">
                <a:solidFill>
                  <a:schemeClr val="bg1"/>
                </a:solidFill>
              </a:rPr>
              <a:t>онкоцитологию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1365250" y="1600200"/>
            <a:ext cx="7321550" cy="5035550"/>
          </a:xfrm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Цитограмма</a:t>
            </a:r>
            <a:r>
              <a:rPr lang="ru-RU" dirty="0" smtClean="0">
                <a:solidFill>
                  <a:srgbClr val="FFFF00"/>
                </a:solidFill>
              </a:rPr>
              <a:t> воспаления – у 12 пациенток (40%)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Дисплазия 1-2 – у 3 пациенток (10%)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Цитограмма</a:t>
            </a:r>
            <a:r>
              <a:rPr lang="ru-RU" dirty="0" smtClean="0">
                <a:solidFill>
                  <a:srgbClr val="FFFF00"/>
                </a:solidFill>
              </a:rPr>
              <a:t> без особенностей – у 15 пациенток (50%)</a:t>
            </a:r>
          </a:p>
          <a:p>
            <a:pPr>
              <a:buFont typeface="Arial" charset="0"/>
              <a:buNone/>
            </a:pPr>
            <a:r>
              <a:rPr lang="ru-RU" dirty="0" smtClean="0"/>
              <a:t>						</a:t>
            </a:r>
          </a:p>
          <a:p>
            <a:pPr>
              <a:buFont typeface="Arial" charset="0"/>
              <a:buNone/>
            </a:pPr>
            <a:r>
              <a:rPr lang="ru-RU" dirty="0" smtClean="0"/>
              <a:t>		   </a:t>
            </a:r>
            <a:r>
              <a:rPr lang="ru-RU" sz="2000" dirty="0" smtClean="0"/>
              <a:t>50%</a:t>
            </a:r>
            <a:r>
              <a:rPr lang="ru-RU" dirty="0" smtClean="0"/>
              <a:t> 		           	</a:t>
            </a:r>
            <a:r>
              <a:rPr lang="ru-RU" sz="2000" dirty="0" smtClean="0"/>
              <a:t>40%</a:t>
            </a:r>
          </a:p>
          <a:p>
            <a:pPr>
              <a:buFont typeface="Arial" charset="0"/>
              <a:buNone/>
            </a:pPr>
            <a:r>
              <a:rPr lang="ru-RU" dirty="0" smtClean="0"/>
              <a:t>		</a:t>
            </a:r>
          </a:p>
          <a:p>
            <a:pPr>
              <a:buFont typeface="Arial" charset="0"/>
              <a:buNone/>
            </a:pPr>
            <a:r>
              <a:rPr lang="ru-RU" sz="2000" dirty="0" smtClean="0"/>
              <a:t>					10%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740025" y="4192588"/>
          <a:ext cx="368141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Диаграмма" r:id="rId3" imgW="3019408" imgH="1628843" progId="MSGraph.Chart.8">
                  <p:embed followColorScheme="full"/>
                </p:oleObj>
              </mc:Choice>
              <mc:Fallback>
                <p:oleObj name="Диаграмма" r:id="rId3" imgW="3019408" imgH="1628843" progId="MSGraph.Chart.8">
                  <p:embed followColorScheme="full"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4192588"/>
                        <a:ext cx="3681413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349625" y="5260975"/>
            <a:ext cx="611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183188" y="5260975"/>
            <a:ext cx="611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4724400" y="5719763"/>
            <a:ext cx="0" cy="61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724400" y="6330950"/>
            <a:ext cx="45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49263" y="22225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ВПЧ - инфекция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1000100" y="1749425"/>
            <a:ext cx="7858150" cy="4122738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Не обнаружена у 18 пациенток (60%).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Обнаружена у 12 пациенток (40%):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Arial" charset="0"/>
              <a:buNone/>
            </a:pPr>
            <a:r>
              <a:rPr lang="ru-RU" sz="2400" dirty="0" smtClean="0"/>
              <a:t>  - 16, 31, 35 типы - у 5 пациенток (42% ),</a:t>
            </a:r>
          </a:p>
          <a:p>
            <a:pPr>
              <a:buFont typeface="Arial" charset="0"/>
              <a:buNone/>
            </a:pPr>
            <a:r>
              <a:rPr lang="ru-RU" sz="2400" dirty="0" smtClean="0"/>
              <a:t>  - 18, 39, 45, 59 типы - у 3 пациенток (</a:t>
            </a:r>
            <a:r>
              <a:rPr lang="ru-RU" sz="2400" dirty="0" smtClean="0">
                <a:solidFill>
                  <a:srgbClr val="993366"/>
                </a:solidFill>
              </a:rPr>
              <a:t>25%</a:t>
            </a:r>
            <a:r>
              <a:rPr lang="ru-RU" sz="2400" dirty="0" smtClean="0"/>
              <a:t>),</a:t>
            </a:r>
          </a:p>
          <a:p>
            <a:pPr>
              <a:buFontTx/>
              <a:buNone/>
            </a:pPr>
            <a:r>
              <a:rPr lang="ru-RU" sz="2400" dirty="0" smtClean="0"/>
              <a:t>  - 33, 52, 58 типы – у 1 пациентки (</a:t>
            </a:r>
            <a:r>
              <a:rPr lang="ru-RU" sz="2400" dirty="0" smtClean="0">
                <a:solidFill>
                  <a:srgbClr val="008000"/>
                </a:solidFill>
              </a:rPr>
              <a:t>8%</a:t>
            </a:r>
            <a:r>
              <a:rPr lang="ru-RU" sz="2400" dirty="0" smtClean="0"/>
              <a:t>),</a:t>
            </a:r>
          </a:p>
          <a:p>
            <a:pPr>
              <a:buFontTx/>
              <a:buNone/>
            </a:pPr>
            <a:r>
              <a:rPr lang="ru-RU" sz="2400" dirty="0" smtClean="0"/>
              <a:t>  - 18, 39, 45, 59  и 33, 52, 58 типы – у 3 пациенток (</a:t>
            </a:r>
            <a:r>
              <a:rPr lang="ru-RU" sz="2400" dirty="0" smtClean="0">
                <a:solidFill>
                  <a:srgbClr val="FF0000"/>
                </a:solidFill>
              </a:rPr>
              <a:t>25%</a:t>
            </a:r>
            <a:r>
              <a:rPr lang="ru-RU" sz="2400" dirty="0" smtClean="0"/>
              <a:t>)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319963" y="833438"/>
          <a:ext cx="16129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Диаграмма" r:id="rId3" imgW="1781057" imgH="2524057" progId="MSGraph.Chart.8">
                  <p:embed followColorScheme="full"/>
                </p:oleObj>
              </mc:Choice>
              <mc:Fallback>
                <p:oleObj name="Диаграмма" r:id="rId3" imgW="1781057" imgH="2524057" progId="MSGraph.Chart.8">
                  <p:embed followColorScheme="full"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833438"/>
                        <a:ext cx="16129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251575" y="3124200"/>
          <a:ext cx="274955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Диаграмма" r:id="rId5" imgW="1781057" imgH="1381057" progId="MSGraph.Chart.8">
                  <p:embed followColorScheme="full"/>
                </p:oleObj>
              </mc:Choice>
              <mc:Fallback>
                <p:oleObj name="Диаграмма" r:id="rId5" imgW="1781057" imgH="1381057" progId="MSGraph.Chart.8">
                  <p:embed followColorScheme="full"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75" y="3124200"/>
                        <a:ext cx="2749550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Vrach-u-mikroskopa</Template>
  <TotalTime>3043</TotalTime>
  <Words>971</Words>
  <Application>Microsoft Office PowerPoint</Application>
  <PresentationFormat>Экран (4:3)</PresentationFormat>
  <Paragraphs>146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1_Office Theme</vt:lpstr>
      <vt:lpstr>Диаграмма</vt:lpstr>
      <vt:lpstr>   Подготовили: Голофаст О. Е., Хилова Н. А., Збарская О. М.    Рязань 2015 г.</vt:lpstr>
      <vt:lpstr>Рак шейки матки</vt:lpstr>
      <vt:lpstr>Скрининговое обследование</vt:lpstr>
      <vt:lpstr>Сравнение различных методов скрининга заболеваний шейки матки</vt:lpstr>
      <vt:lpstr>Опыт применения жидкостной цитологии в ГБУ РО «ГКБ №8»</vt:lpstr>
      <vt:lpstr>Преаналитика</vt:lpstr>
      <vt:lpstr>Презентация PowerPoint</vt:lpstr>
      <vt:lpstr>Мазки на онкоцитологию</vt:lpstr>
      <vt:lpstr>ВПЧ - инфекция</vt:lpstr>
      <vt:lpstr>Кольпоскопия</vt:lpstr>
      <vt:lpstr>Жидкостная цитология</vt:lpstr>
      <vt:lpstr>Жидкостная цитология</vt:lpstr>
      <vt:lpstr>Результаты:</vt:lpstr>
      <vt:lpstr>Выводы:</vt:lpstr>
      <vt:lpstr>Спасибо за внимание 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Максим Колесников</cp:lastModifiedBy>
  <cp:revision>59</cp:revision>
  <dcterms:created xsi:type="dcterms:W3CDTF">2013-08-21T19:17:07Z</dcterms:created>
  <dcterms:modified xsi:type="dcterms:W3CDTF">2015-06-05T06:30:05Z</dcterms:modified>
</cp:coreProperties>
</file>